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75" r:id="rId5"/>
    <p:sldId id="276" r:id="rId6"/>
    <p:sldId id="277" r:id="rId7"/>
    <p:sldId id="264" r:id="rId8"/>
    <p:sldId id="274" r:id="rId9"/>
    <p:sldId id="282" r:id="rId10"/>
    <p:sldId id="283" r:id="rId11"/>
    <p:sldId id="260" r:id="rId12"/>
    <p:sldId id="261" r:id="rId13"/>
    <p:sldId id="265" r:id="rId14"/>
    <p:sldId id="263" r:id="rId15"/>
    <p:sldId id="262" r:id="rId16"/>
    <p:sldId id="286" r:id="rId17"/>
    <p:sldId id="266" r:id="rId18"/>
    <p:sldId id="267" r:id="rId19"/>
    <p:sldId id="270" r:id="rId20"/>
    <p:sldId id="268" r:id="rId21"/>
    <p:sldId id="271" r:id="rId22"/>
    <p:sldId id="273" r:id="rId23"/>
    <p:sldId id="284" r:id="rId24"/>
    <p:sldId id="28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500" y="8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2F92B-EF58-4FBF-BC97-6B362589B675}" type="datetimeFigureOut">
              <a:rPr lang="en-US" smtClean="0"/>
              <a:t>6/1/2023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19441-EE12-4960-81EB-EDE738FBC38F}" type="slidenum">
              <a:rPr lang="en-US" smtClean="0"/>
              <a:t>‹#›</a:t>
            </a:fld>
            <a:endParaRPr lang="en-US"/>
          </a:p>
        </p:txBody>
      </p:sp>
    </p:spTree>
    <p:extLst>
      <p:ext uri="{BB962C8B-B14F-4D97-AF65-F5344CB8AC3E}">
        <p14:creationId xmlns:p14="http://schemas.microsoft.com/office/powerpoint/2010/main" val="1536412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f08300635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g1f083006354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endParaRPr sz="1800"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demo with wood MLC &amp; light</a:t>
            </a:r>
          </a:p>
        </p:txBody>
      </p:sp>
      <p:sp>
        <p:nvSpPr>
          <p:cNvPr id="4" name="Slide Number Placeholder 3"/>
          <p:cNvSpPr>
            <a:spLocks noGrp="1"/>
          </p:cNvSpPr>
          <p:nvPr>
            <p:ph type="sldNum" sz="quarter" idx="5"/>
          </p:nvPr>
        </p:nvSpPr>
        <p:spPr/>
        <p:txBody>
          <a:bodyPr/>
          <a:lstStyle/>
          <a:p>
            <a:fld id="{7AE7B803-5FCA-474D-9C85-BE7A636F01C1}" type="slidenum">
              <a:rPr lang="en-US" smtClean="0"/>
              <a:t>13</a:t>
            </a:fld>
            <a:endParaRPr lang="en-US"/>
          </a:p>
        </p:txBody>
      </p:sp>
    </p:spTree>
    <p:extLst>
      <p:ext uri="{BB962C8B-B14F-4D97-AF65-F5344CB8AC3E}">
        <p14:creationId xmlns:p14="http://schemas.microsoft.com/office/powerpoint/2010/main" val="692522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15</a:t>
            </a:fld>
            <a:endParaRPr lang="en-US"/>
          </a:p>
        </p:txBody>
      </p:sp>
    </p:spTree>
    <p:extLst>
      <p:ext uri="{BB962C8B-B14F-4D97-AF65-F5344CB8AC3E}">
        <p14:creationId xmlns:p14="http://schemas.microsoft.com/office/powerpoint/2010/main" val="482090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16</a:t>
            </a:fld>
            <a:endParaRPr lang="en-US"/>
          </a:p>
        </p:txBody>
      </p:sp>
    </p:spTree>
    <p:extLst>
      <p:ext uri="{BB962C8B-B14F-4D97-AF65-F5344CB8AC3E}">
        <p14:creationId xmlns:p14="http://schemas.microsoft.com/office/powerpoint/2010/main" val="1934344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20</a:t>
            </a:fld>
            <a:endParaRPr lang="en-US"/>
          </a:p>
        </p:txBody>
      </p:sp>
    </p:spTree>
    <p:extLst>
      <p:ext uri="{BB962C8B-B14F-4D97-AF65-F5344CB8AC3E}">
        <p14:creationId xmlns:p14="http://schemas.microsoft.com/office/powerpoint/2010/main" val="731921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Ideally, we want to minimize the dose on OARs while meeting the DVH objectives.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practice, meeting all DVH objectives isn’t possible, so we try to </a:t>
            </a:r>
            <a:r>
              <a:rPr lang="en-US" dirty="0" err="1"/>
              <a:t>to</a:t>
            </a:r>
            <a:r>
              <a:rPr lang="en-US" dirty="0"/>
              <a:t> be as close as possible to meeting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21</a:t>
            </a:fld>
            <a:endParaRPr lang="en-US"/>
          </a:p>
        </p:txBody>
      </p:sp>
    </p:spTree>
    <p:extLst>
      <p:ext uri="{BB962C8B-B14F-4D97-AF65-F5344CB8AC3E}">
        <p14:creationId xmlns:p14="http://schemas.microsoft.com/office/powerpoint/2010/main" val="873646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f083006354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g1f083006354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g1f083006354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fr-FR"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annotations of organs on a human body.</a:t>
            </a:r>
            <a:endParaRPr sz="1800" dirty="0"/>
          </a:p>
        </p:txBody>
      </p:sp>
    </p:spTree>
    <p:extLst>
      <p:ext uri="{BB962C8B-B14F-4D97-AF65-F5344CB8AC3E}">
        <p14:creationId xmlns:p14="http://schemas.microsoft.com/office/powerpoint/2010/main" val="270207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slices contoured (showing how repetitive the task is.</a:t>
            </a:r>
            <a:endParaRPr sz="1800" dirty="0"/>
          </a:p>
        </p:txBody>
      </p:sp>
    </p:spTree>
    <p:extLst>
      <p:ext uri="{BB962C8B-B14F-4D97-AF65-F5344CB8AC3E}">
        <p14:creationId xmlns:p14="http://schemas.microsoft.com/office/powerpoint/2010/main" val="60710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800">
                <a:solidFill>
                  <a:srgbClr val="0000FF"/>
                </a:solidFill>
                <a:latin typeface="Arial"/>
                <a:ea typeface="Arial"/>
                <a:cs typeface="Arial"/>
                <a:sym typeface="Arial"/>
              </a:rPr>
              <a:t>Annotate is our AI powered contouring tool, it has been in clinical use since 2019. We currently offer 150+ structures comprising OARS and Lymph nodes for both CT and over 70 structures for MR. Including our most recent release of CT substructures of the heart and SBRT Thorax. It takes up to 4 minutes for contours to be completed. Annotate is a robust solution that is completely plug and play. As soon as you have it installed you can take advantage of the expert contours without having to provide any training data.</a:t>
            </a:r>
            <a:endParaRPr sz="1800"/>
          </a:p>
        </p:txBody>
      </p:sp>
    </p:spTree>
    <p:extLst>
      <p:ext uri="{BB962C8B-B14F-4D97-AF65-F5344CB8AC3E}">
        <p14:creationId xmlns:p14="http://schemas.microsoft.com/office/powerpoint/2010/main" val="1808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The second module we will be discussing is MR Box. MR Box allows delineation on MR images and generation of pseudo CT’s from the MR’s to be used in your treatment planning system.</a:t>
            </a:r>
            <a:endParaRPr sz="1800">
              <a:solidFill>
                <a:srgbClr val="0000FF"/>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Currently there are 3 MR sequences available. Brain T1, Pelvis T2, and Pelvis/abdo Truefisp for ViewRay MR Linac</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10</a:t>
            </a:fld>
            <a:endParaRPr lang="en-US"/>
          </a:p>
        </p:txBody>
      </p:sp>
    </p:spTree>
    <p:extLst>
      <p:ext uri="{BB962C8B-B14F-4D97-AF65-F5344CB8AC3E}">
        <p14:creationId xmlns:p14="http://schemas.microsoft.com/office/powerpoint/2010/main" val="3811524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Coronal</a:t>
            </a:r>
          </a:p>
        </p:txBody>
      </p:sp>
      <p:sp>
        <p:nvSpPr>
          <p:cNvPr id="4" name="Slide Number Placeholder 3"/>
          <p:cNvSpPr>
            <a:spLocks noGrp="1"/>
          </p:cNvSpPr>
          <p:nvPr>
            <p:ph type="sldNum" sz="quarter" idx="5"/>
          </p:nvPr>
        </p:nvSpPr>
        <p:spPr/>
        <p:txBody>
          <a:bodyPr/>
          <a:lstStyle/>
          <a:p>
            <a:fld id="{7AE7B803-5FCA-474D-9C85-BE7A636F01C1}" type="slidenum">
              <a:rPr lang="en-US" smtClean="0"/>
              <a:t>12</a:t>
            </a:fld>
            <a:endParaRPr lang="en-US"/>
          </a:p>
        </p:txBody>
      </p:sp>
    </p:spTree>
    <p:extLst>
      <p:ext uri="{BB962C8B-B14F-4D97-AF65-F5344CB8AC3E}">
        <p14:creationId xmlns:p14="http://schemas.microsoft.com/office/powerpoint/2010/main" val="183811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4EAD-1D57-CEE7-922A-AD3AFFEC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E0AA21-91FC-F46F-A897-D065D68FC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ABC70-48B1-AE75-623D-28DF2EAE7667}"/>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6819F4EC-1FFB-F623-0EF8-0A51593A1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73DBD-BABE-7861-D243-4B3C61451C50}"/>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85400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A086-B4ED-4826-9CDF-9F9CDC12C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3E63E4-C630-4A97-19D7-4BDF6B4870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A4BFEA-73D3-512E-C2F3-B7A26F10A59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BE61E8D-9670-E50B-9FC7-3C4E69178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C2CE7-AC05-7CE6-FEB6-9E63DEABBE48}"/>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94515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7D4AB-628A-D13D-6FFF-AF595CEA7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42A7B3-AA9A-B56F-E931-C59D407F7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533FC-E558-4161-AF1B-EB966BDB306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121D7392-5D62-58B5-15B1-01D620D5D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9217-AE6F-80F7-18AC-B7183C5733DB}"/>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158198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15"/>
          <p:cNvSpPr txBox="1">
            <a:spLocks noGrp="1"/>
          </p:cNvSpPr>
          <p:nvPr>
            <p:ph type="ctrTitle"/>
          </p:nvPr>
        </p:nvSpPr>
        <p:spPr>
          <a:xfrm>
            <a:off x="1514641" y="1858265"/>
            <a:ext cx="9182400" cy="2376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6000"/>
              <a:buNone/>
              <a:defRPr sz="6400">
                <a:solidFill>
                  <a:schemeClr val="dk2"/>
                </a:solidFill>
              </a:defRPr>
            </a:lvl1pPr>
            <a:lvl2pPr lvl="1" algn="l">
              <a:lnSpc>
                <a:spcPct val="100000"/>
              </a:lnSpc>
              <a:spcBef>
                <a:spcPts val="0"/>
              </a:spcBef>
              <a:spcAft>
                <a:spcPts val="0"/>
              </a:spcAft>
              <a:buClr>
                <a:schemeClr val="dk2"/>
              </a:buClr>
              <a:buSzPts val="5200"/>
              <a:buNone/>
              <a:defRPr sz="6933">
                <a:solidFill>
                  <a:schemeClr val="dk2"/>
                </a:solidFill>
              </a:defRPr>
            </a:lvl2pPr>
            <a:lvl3pPr lvl="2" algn="l">
              <a:lnSpc>
                <a:spcPct val="100000"/>
              </a:lnSpc>
              <a:spcBef>
                <a:spcPts val="0"/>
              </a:spcBef>
              <a:spcAft>
                <a:spcPts val="0"/>
              </a:spcAft>
              <a:buClr>
                <a:schemeClr val="dk2"/>
              </a:buClr>
              <a:buSzPts val="5200"/>
              <a:buNone/>
              <a:defRPr sz="6933">
                <a:solidFill>
                  <a:schemeClr val="dk2"/>
                </a:solidFill>
              </a:defRPr>
            </a:lvl3pPr>
            <a:lvl4pPr lvl="3" algn="l">
              <a:lnSpc>
                <a:spcPct val="100000"/>
              </a:lnSpc>
              <a:spcBef>
                <a:spcPts val="0"/>
              </a:spcBef>
              <a:spcAft>
                <a:spcPts val="0"/>
              </a:spcAft>
              <a:buClr>
                <a:schemeClr val="dk2"/>
              </a:buClr>
              <a:buSzPts val="5200"/>
              <a:buNone/>
              <a:defRPr sz="6933">
                <a:solidFill>
                  <a:schemeClr val="dk2"/>
                </a:solidFill>
              </a:defRPr>
            </a:lvl4pPr>
            <a:lvl5pPr lvl="4" algn="l">
              <a:lnSpc>
                <a:spcPct val="100000"/>
              </a:lnSpc>
              <a:spcBef>
                <a:spcPts val="0"/>
              </a:spcBef>
              <a:spcAft>
                <a:spcPts val="0"/>
              </a:spcAft>
              <a:buClr>
                <a:schemeClr val="dk2"/>
              </a:buClr>
              <a:buSzPts val="5200"/>
              <a:buNone/>
              <a:defRPr sz="6933">
                <a:solidFill>
                  <a:schemeClr val="dk2"/>
                </a:solidFill>
              </a:defRPr>
            </a:lvl5pPr>
            <a:lvl6pPr lvl="5" algn="l">
              <a:lnSpc>
                <a:spcPct val="100000"/>
              </a:lnSpc>
              <a:spcBef>
                <a:spcPts val="0"/>
              </a:spcBef>
              <a:spcAft>
                <a:spcPts val="0"/>
              </a:spcAft>
              <a:buClr>
                <a:schemeClr val="dk2"/>
              </a:buClr>
              <a:buSzPts val="5200"/>
              <a:buNone/>
              <a:defRPr sz="6933">
                <a:solidFill>
                  <a:schemeClr val="dk2"/>
                </a:solidFill>
              </a:defRPr>
            </a:lvl6pPr>
            <a:lvl7pPr lvl="6" algn="l">
              <a:lnSpc>
                <a:spcPct val="100000"/>
              </a:lnSpc>
              <a:spcBef>
                <a:spcPts val="0"/>
              </a:spcBef>
              <a:spcAft>
                <a:spcPts val="0"/>
              </a:spcAft>
              <a:buClr>
                <a:schemeClr val="dk2"/>
              </a:buClr>
              <a:buSzPts val="5200"/>
              <a:buNone/>
              <a:defRPr sz="6933">
                <a:solidFill>
                  <a:schemeClr val="dk2"/>
                </a:solidFill>
              </a:defRPr>
            </a:lvl7pPr>
            <a:lvl8pPr lvl="7" algn="l">
              <a:lnSpc>
                <a:spcPct val="100000"/>
              </a:lnSpc>
              <a:spcBef>
                <a:spcPts val="0"/>
              </a:spcBef>
              <a:spcAft>
                <a:spcPts val="0"/>
              </a:spcAft>
              <a:buClr>
                <a:schemeClr val="dk2"/>
              </a:buClr>
              <a:buSzPts val="5200"/>
              <a:buNone/>
              <a:defRPr sz="6933">
                <a:solidFill>
                  <a:schemeClr val="dk2"/>
                </a:solidFill>
              </a:defRPr>
            </a:lvl8pPr>
            <a:lvl9pPr lvl="8" algn="l">
              <a:lnSpc>
                <a:spcPct val="100000"/>
              </a:lnSpc>
              <a:spcBef>
                <a:spcPts val="0"/>
              </a:spcBef>
              <a:spcAft>
                <a:spcPts val="0"/>
              </a:spcAft>
              <a:buClr>
                <a:schemeClr val="dk2"/>
              </a:buClr>
              <a:buSzPts val="5200"/>
              <a:buNone/>
              <a:defRPr sz="6933">
                <a:solidFill>
                  <a:schemeClr val="dk2"/>
                </a:solidFill>
              </a:defRPr>
            </a:lvl9pPr>
          </a:lstStyle>
          <a:p>
            <a:endParaRPr/>
          </a:p>
        </p:txBody>
      </p:sp>
      <p:sp>
        <p:nvSpPr>
          <p:cNvPr id="14" name="Google Shape;14;p15"/>
          <p:cNvSpPr txBox="1">
            <a:spLocks noGrp="1"/>
          </p:cNvSpPr>
          <p:nvPr>
            <p:ph type="subTitle" idx="1"/>
          </p:nvPr>
        </p:nvSpPr>
        <p:spPr>
          <a:xfrm>
            <a:off x="4894241" y="3911363"/>
            <a:ext cx="5802800" cy="956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2"/>
              </a:buClr>
              <a:buSzPts val="1200"/>
              <a:buNone/>
              <a:defRPr>
                <a:solidFill>
                  <a:schemeClr val="lt2"/>
                </a:solidFill>
              </a:defRPr>
            </a:lvl1pPr>
            <a:lvl2pPr lvl="1" algn="r">
              <a:lnSpc>
                <a:spcPct val="100000"/>
              </a:lnSpc>
              <a:spcBef>
                <a:spcPts val="0"/>
              </a:spcBef>
              <a:spcAft>
                <a:spcPts val="0"/>
              </a:spcAft>
              <a:buClr>
                <a:schemeClr val="lt2"/>
              </a:buClr>
              <a:buSzPts val="2800"/>
              <a:buNone/>
              <a:defRPr sz="3733">
                <a:solidFill>
                  <a:schemeClr val="lt2"/>
                </a:solidFill>
              </a:defRPr>
            </a:lvl2pPr>
            <a:lvl3pPr lvl="2" algn="r">
              <a:lnSpc>
                <a:spcPct val="100000"/>
              </a:lnSpc>
              <a:spcBef>
                <a:spcPts val="0"/>
              </a:spcBef>
              <a:spcAft>
                <a:spcPts val="0"/>
              </a:spcAft>
              <a:buClr>
                <a:schemeClr val="lt2"/>
              </a:buClr>
              <a:buSzPts val="2800"/>
              <a:buNone/>
              <a:defRPr sz="3733">
                <a:solidFill>
                  <a:schemeClr val="lt2"/>
                </a:solidFill>
              </a:defRPr>
            </a:lvl3pPr>
            <a:lvl4pPr lvl="3" algn="r">
              <a:lnSpc>
                <a:spcPct val="100000"/>
              </a:lnSpc>
              <a:spcBef>
                <a:spcPts val="0"/>
              </a:spcBef>
              <a:spcAft>
                <a:spcPts val="0"/>
              </a:spcAft>
              <a:buClr>
                <a:schemeClr val="lt2"/>
              </a:buClr>
              <a:buSzPts val="2800"/>
              <a:buNone/>
              <a:defRPr sz="3733">
                <a:solidFill>
                  <a:schemeClr val="lt2"/>
                </a:solidFill>
              </a:defRPr>
            </a:lvl4pPr>
            <a:lvl5pPr lvl="4" algn="r">
              <a:lnSpc>
                <a:spcPct val="100000"/>
              </a:lnSpc>
              <a:spcBef>
                <a:spcPts val="0"/>
              </a:spcBef>
              <a:spcAft>
                <a:spcPts val="0"/>
              </a:spcAft>
              <a:buClr>
                <a:schemeClr val="lt2"/>
              </a:buClr>
              <a:buSzPts val="2800"/>
              <a:buNone/>
              <a:defRPr sz="3733">
                <a:solidFill>
                  <a:schemeClr val="lt2"/>
                </a:solidFill>
              </a:defRPr>
            </a:lvl5pPr>
            <a:lvl6pPr lvl="5" algn="r">
              <a:lnSpc>
                <a:spcPct val="100000"/>
              </a:lnSpc>
              <a:spcBef>
                <a:spcPts val="0"/>
              </a:spcBef>
              <a:spcAft>
                <a:spcPts val="0"/>
              </a:spcAft>
              <a:buClr>
                <a:schemeClr val="lt2"/>
              </a:buClr>
              <a:buSzPts val="2800"/>
              <a:buNone/>
              <a:defRPr sz="3733">
                <a:solidFill>
                  <a:schemeClr val="lt2"/>
                </a:solidFill>
              </a:defRPr>
            </a:lvl6pPr>
            <a:lvl7pPr lvl="6" algn="r">
              <a:lnSpc>
                <a:spcPct val="100000"/>
              </a:lnSpc>
              <a:spcBef>
                <a:spcPts val="0"/>
              </a:spcBef>
              <a:spcAft>
                <a:spcPts val="0"/>
              </a:spcAft>
              <a:buClr>
                <a:schemeClr val="lt2"/>
              </a:buClr>
              <a:buSzPts val="2800"/>
              <a:buNone/>
              <a:defRPr sz="3733">
                <a:solidFill>
                  <a:schemeClr val="lt2"/>
                </a:solidFill>
              </a:defRPr>
            </a:lvl7pPr>
            <a:lvl8pPr lvl="7" algn="r">
              <a:lnSpc>
                <a:spcPct val="100000"/>
              </a:lnSpc>
              <a:spcBef>
                <a:spcPts val="0"/>
              </a:spcBef>
              <a:spcAft>
                <a:spcPts val="0"/>
              </a:spcAft>
              <a:buClr>
                <a:schemeClr val="lt2"/>
              </a:buClr>
              <a:buSzPts val="2800"/>
              <a:buNone/>
              <a:defRPr sz="3733">
                <a:solidFill>
                  <a:schemeClr val="lt2"/>
                </a:solidFill>
              </a:defRPr>
            </a:lvl8pPr>
            <a:lvl9pPr lvl="8" algn="r">
              <a:lnSpc>
                <a:spcPct val="100000"/>
              </a:lnSpc>
              <a:spcBef>
                <a:spcPts val="0"/>
              </a:spcBef>
              <a:spcAft>
                <a:spcPts val="0"/>
              </a:spcAft>
              <a:buClr>
                <a:schemeClr val="lt2"/>
              </a:buClr>
              <a:buSzPts val="2800"/>
              <a:buNone/>
              <a:defRPr sz="3733">
                <a:solidFill>
                  <a:schemeClr val="lt2"/>
                </a:solidFill>
              </a:defRPr>
            </a:lvl9pPr>
          </a:lstStyle>
          <a:p>
            <a:endParaRPr/>
          </a:p>
        </p:txBody>
      </p:sp>
    </p:spTree>
    <p:extLst>
      <p:ext uri="{BB962C8B-B14F-4D97-AF65-F5344CB8AC3E}">
        <p14:creationId xmlns:p14="http://schemas.microsoft.com/office/powerpoint/2010/main" val="2488509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type="tx">
  <p:cSld name="1_Blank">
    <p:spTree>
      <p:nvGrpSpPr>
        <p:cNvPr id="1" name="Shape 27"/>
        <p:cNvGrpSpPr/>
        <p:nvPr/>
      </p:nvGrpSpPr>
      <p:grpSpPr>
        <a:xfrm>
          <a:off x="0" y="0"/>
          <a:ext cx="0" cy="0"/>
          <a:chOff x="0" y="0"/>
          <a:chExt cx="0" cy="0"/>
        </a:xfrm>
      </p:grpSpPr>
      <p:sp>
        <p:nvSpPr>
          <p:cNvPr id="28" name="Google Shape;28;g1f083006354_0_195"/>
          <p:cNvSpPr txBox="1">
            <a:spLocks noGrp="1"/>
          </p:cNvSpPr>
          <p:nvPr>
            <p:ph type="sldNum" idx="12"/>
          </p:nvPr>
        </p:nvSpPr>
        <p:spPr>
          <a:xfrm>
            <a:off x="11708541" y="6480314"/>
            <a:ext cx="580200" cy="354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fr-FR"/>
              <a:t>‹#›</a:t>
            </a:fld>
            <a:endParaRPr/>
          </a:p>
        </p:txBody>
      </p:sp>
      <p:pic>
        <p:nvPicPr>
          <p:cNvPr id="29" name="Google Shape;29;g1f083006354_0_195"/>
          <p:cNvPicPr preferRelativeResize="0"/>
          <p:nvPr/>
        </p:nvPicPr>
        <p:blipFill rotWithShape="1">
          <a:blip r:embed="rId2">
            <a:alphaModFix/>
          </a:blip>
          <a:srcRect/>
          <a:stretch/>
        </p:blipFill>
        <p:spPr>
          <a:xfrm>
            <a:off x="8229600" y="-23743"/>
            <a:ext cx="3962400" cy="6858000"/>
          </a:xfrm>
          <a:prstGeom prst="rect">
            <a:avLst/>
          </a:prstGeom>
          <a:noFill/>
          <a:ln>
            <a:noFill/>
          </a:ln>
        </p:spPr>
      </p:pic>
    </p:spTree>
    <p:extLst>
      <p:ext uri="{BB962C8B-B14F-4D97-AF65-F5344CB8AC3E}">
        <p14:creationId xmlns:p14="http://schemas.microsoft.com/office/powerpoint/2010/main" val="229126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2619801" y="470467"/>
            <a:ext cx="6952400" cy="126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3200">
                <a:solidFill>
                  <a:schemeClr val="dk2"/>
                </a:solidFill>
              </a:defRPr>
            </a:lvl1pPr>
            <a:lvl2pPr lvl="1" algn="r">
              <a:lnSpc>
                <a:spcPct val="100000"/>
              </a:lnSpc>
              <a:spcBef>
                <a:spcPts val="0"/>
              </a:spcBef>
              <a:spcAft>
                <a:spcPts val="0"/>
              </a:spcAft>
              <a:buClr>
                <a:schemeClr val="dk2"/>
              </a:buClr>
              <a:buSzPts val="2400"/>
              <a:buNone/>
              <a:defRPr sz="3200">
                <a:solidFill>
                  <a:schemeClr val="dk2"/>
                </a:solidFill>
              </a:defRPr>
            </a:lvl2pPr>
            <a:lvl3pPr lvl="2" algn="r">
              <a:lnSpc>
                <a:spcPct val="100000"/>
              </a:lnSpc>
              <a:spcBef>
                <a:spcPts val="0"/>
              </a:spcBef>
              <a:spcAft>
                <a:spcPts val="0"/>
              </a:spcAft>
              <a:buClr>
                <a:schemeClr val="dk2"/>
              </a:buClr>
              <a:buSzPts val="2400"/>
              <a:buNone/>
              <a:defRPr sz="3200">
                <a:solidFill>
                  <a:schemeClr val="dk2"/>
                </a:solidFill>
              </a:defRPr>
            </a:lvl3pPr>
            <a:lvl4pPr lvl="3" algn="r">
              <a:lnSpc>
                <a:spcPct val="100000"/>
              </a:lnSpc>
              <a:spcBef>
                <a:spcPts val="0"/>
              </a:spcBef>
              <a:spcAft>
                <a:spcPts val="0"/>
              </a:spcAft>
              <a:buClr>
                <a:schemeClr val="dk2"/>
              </a:buClr>
              <a:buSzPts val="2400"/>
              <a:buNone/>
              <a:defRPr sz="3200">
                <a:solidFill>
                  <a:schemeClr val="dk2"/>
                </a:solidFill>
              </a:defRPr>
            </a:lvl4pPr>
            <a:lvl5pPr lvl="4" algn="r">
              <a:lnSpc>
                <a:spcPct val="100000"/>
              </a:lnSpc>
              <a:spcBef>
                <a:spcPts val="0"/>
              </a:spcBef>
              <a:spcAft>
                <a:spcPts val="0"/>
              </a:spcAft>
              <a:buClr>
                <a:schemeClr val="dk2"/>
              </a:buClr>
              <a:buSzPts val="2400"/>
              <a:buNone/>
              <a:defRPr sz="3200">
                <a:solidFill>
                  <a:schemeClr val="dk2"/>
                </a:solidFill>
              </a:defRPr>
            </a:lvl5pPr>
            <a:lvl6pPr lvl="5" algn="r">
              <a:lnSpc>
                <a:spcPct val="100000"/>
              </a:lnSpc>
              <a:spcBef>
                <a:spcPts val="0"/>
              </a:spcBef>
              <a:spcAft>
                <a:spcPts val="0"/>
              </a:spcAft>
              <a:buClr>
                <a:schemeClr val="dk2"/>
              </a:buClr>
              <a:buSzPts val="2400"/>
              <a:buNone/>
              <a:defRPr sz="3200">
                <a:solidFill>
                  <a:schemeClr val="dk2"/>
                </a:solidFill>
              </a:defRPr>
            </a:lvl6pPr>
            <a:lvl7pPr lvl="6" algn="r">
              <a:lnSpc>
                <a:spcPct val="100000"/>
              </a:lnSpc>
              <a:spcBef>
                <a:spcPts val="0"/>
              </a:spcBef>
              <a:spcAft>
                <a:spcPts val="0"/>
              </a:spcAft>
              <a:buClr>
                <a:schemeClr val="dk2"/>
              </a:buClr>
              <a:buSzPts val="2400"/>
              <a:buNone/>
              <a:defRPr sz="3200">
                <a:solidFill>
                  <a:schemeClr val="dk2"/>
                </a:solidFill>
              </a:defRPr>
            </a:lvl7pPr>
            <a:lvl8pPr lvl="7" algn="r">
              <a:lnSpc>
                <a:spcPct val="100000"/>
              </a:lnSpc>
              <a:spcBef>
                <a:spcPts val="0"/>
              </a:spcBef>
              <a:spcAft>
                <a:spcPts val="0"/>
              </a:spcAft>
              <a:buClr>
                <a:schemeClr val="dk2"/>
              </a:buClr>
              <a:buSzPts val="2400"/>
              <a:buNone/>
              <a:defRPr sz="3200">
                <a:solidFill>
                  <a:schemeClr val="dk2"/>
                </a:solidFill>
              </a:defRPr>
            </a:lvl8pPr>
            <a:lvl9pPr lvl="8" algn="r">
              <a:lnSpc>
                <a:spcPct val="100000"/>
              </a:lnSpc>
              <a:spcBef>
                <a:spcPts val="0"/>
              </a:spcBef>
              <a:spcAft>
                <a:spcPts val="0"/>
              </a:spcAft>
              <a:buClr>
                <a:schemeClr val="dk2"/>
              </a:buClr>
              <a:buSzPts val="2400"/>
              <a:buNone/>
              <a:defRPr sz="3200">
                <a:solidFill>
                  <a:schemeClr val="dk2"/>
                </a:solidFill>
              </a:defRPr>
            </a:lvl9pPr>
          </a:lstStyle>
          <a:p>
            <a:endParaRPr/>
          </a:p>
        </p:txBody>
      </p:sp>
      <p:sp>
        <p:nvSpPr>
          <p:cNvPr id="17" name="Google Shape;17;p16"/>
          <p:cNvSpPr txBox="1">
            <a:spLocks noGrp="1"/>
          </p:cNvSpPr>
          <p:nvPr>
            <p:ph type="ctrTitle" idx="2"/>
          </p:nvPr>
        </p:nvSpPr>
        <p:spPr>
          <a:xfrm>
            <a:off x="7488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18" name="Google Shape;18;p16"/>
          <p:cNvSpPr txBox="1">
            <a:spLocks noGrp="1"/>
          </p:cNvSpPr>
          <p:nvPr>
            <p:ph type="subTitle" idx="1"/>
          </p:nvPr>
        </p:nvSpPr>
        <p:spPr>
          <a:xfrm>
            <a:off x="1163267" y="4120633"/>
            <a:ext cx="27360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
        <p:nvSpPr>
          <p:cNvPr id="19" name="Google Shape;19;p16"/>
          <p:cNvSpPr txBox="1">
            <a:spLocks noGrp="1"/>
          </p:cNvSpPr>
          <p:nvPr>
            <p:ph type="ctrTitle" idx="3"/>
          </p:nvPr>
        </p:nvSpPr>
        <p:spPr>
          <a:xfrm>
            <a:off x="43136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400"/>
            </a:lvl1pPr>
            <a:lvl2pPr lvl="1" algn="l">
              <a:lnSpc>
                <a:spcPct val="100000"/>
              </a:lnSpc>
              <a:spcBef>
                <a:spcPts val="0"/>
              </a:spcBef>
              <a:spcAft>
                <a:spcPts val="0"/>
              </a:spcAft>
              <a:buClr>
                <a:schemeClr val="accent6"/>
              </a:buClr>
              <a:buSzPts val="1800"/>
              <a:buNone/>
              <a:defRPr sz="2400">
                <a:solidFill>
                  <a:schemeClr val="accent6"/>
                </a:solidFill>
              </a:defRPr>
            </a:lvl2pPr>
            <a:lvl3pPr lvl="2" algn="l">
              <a:lnSpc>
                <a:spcPct val="100000"/>
              </a:lnSpc>
              <a:spcBef>
                <a:spcPts val="0"/>
              </a:spcBef>
              <a:spcAft>
                <a:spcPts val="0"/>
              </a:spcAft>
              <a:buClr>
                <a:schemeClr val="accent6"/>
              </a:buClr>
              <a:buSzPts val="1800"/>
              <a:buNone/>
              <a:defRPr sz="2400">
                <a:solidFill>
                  <a:schemeClr val="accent6"/>
                </a:solidFill>
              </a:defRPr>
            </a:lvl3pPr>
            <a:lvl4pPr lvl="3" algn="l">
              <a:lnSpc>
                <a:spcPct val="100000"/>
              </a:lnSpc>
              <a:spcBef>
                <a:spcPts val="0"/>
              </a:spcBef>
              <a:spcAft>
                <a:spcPts val="0"/>
              </a:spcAft>
              <a:buClr>
                <a:schemeClr val="accent6"/>
              </a:buClr>
              <a:buSzPts val="1800"/>
              <a:buNone/>
              <a:defRPr sz="2400">
                <a:solidFill>
                  <a:schemeClr val="accent6"/>
                </a:solidFill>
              </a:defRPr>
            </a:lvl4pPr>
            <a:lvl5pPr lvl="4" algn="l">
              <a:lnSpc>
                <a:spcPct val="100000"/>
              </a:lnSpc>
              <a:spcBef>
                <a:spcPts val="0"/>
              </a:spcBef>
              <a:spcAft>
                <a:spcPts val="0"/>
              </a:spcAft>
              <a:buClr>
                <a:schemeClr val="accent6"/>
              </a:buClr>
              <a:buSzPts val="1800"/>
              <a:buNone/>
              <a:defRPr sz="2400">
                <a:solidFill>
                  <a:schemeClr val="accent6"/>
                </a:solidFill>
              </a:defRPr>
            </a:lvl5pPr>
            <a:lvl6pPr lvl="5" algn="l">
              <a:lnSpc>
                <a:spcPct val="100000"/>
              </a:lnSpc>
              <a:spcBef>
                <a:spcPts val="0"/>
              </a:spcBef>
              <a:spcAft>
                <a:spcPts val="0"/>
              </a:spcAft>
              <a:buClr>
                <a:schemeClr val="accent6"/>
              </a:buClr>
              <a:buSzPts val="1800"/>
              <a:buNone/>
              <a:defRPr sz="2400">
                <a:solidFill>
                  <a:schemeClr val="accent6"/>
                </a:solidFill>
              </a:defRPr>
            </a:lvl6pPr>
            <a:lvl7pPr lvl="6" algn="l">
              <a:lnSpc>
                <a:spcPct val="100000"/>
              </a:lnSpc>
              <a:spcBef>
                <a:spcPts val="0"/>
              </a:spcBef>
              <a:spcAft>
                <a:spcPts val="0"/>
              </a:spcAft>
              <a:buClr>
                <a:schemeClr val="accent6"/>
              </a:buClr>
              <a:buSzPts val="1800"/>
              <a:buNone/>
              <a:defRPr sz="2400">
                <a:solidFill>
                  <a:schemeClr val="accent6"/>
                </a:solidFill>
              </a:defRPr>
            </a:lvl7pPr>
            <a:lvl8pPr lvl="7" algn="l">
              <a:lnSpc>
                <a:spcPct val="100000"/>
              </a:lnSpc>
              <a:spcBef>
                <a:spcPts val="0"/>
              </a:spcBef>
              <a:spcAft>
                <a:spcPts val="0"/>
              </a:spcAft>
              <a:buClr>
                <a:schemeClr val="accent6"/>
              </a:buClr>
              <a:buSzPts val="1800"/>
              <a:buNone/>
              <a:defRPr sz="2400">
                <a:solidFill>
                  <a:schemeClr val="accent6"/>
                </a:solidFill>
              </a:defRPr>
            </a:lvl8pPr>
            <a:lvl9pPr lvl="8" algn="l">
              <a:lnSpc>
                <a:spcPct val="100000"/>
              </a:lnSpc>
              <a:spcBef>
                <a:spcPts val="0"/>
              </a:spcBef>
              <a:spcAft>
                <a:spcPts val="0"/>
              </a:spcAft>
              <a:buClr>
                <a:schemeClr val="accent6"/>
              </a:buClr>
              <a:buSzPts val="1800"/>
              <a:buNone/>
              <a:defRPr sz="2400">
                <a:solidFill>
                  <a:schemeClr val="accent6"/>
                </a:solidFill>
              </a:defRPr>
            </a:lvl9pPr>
          </a:lstStyle>
          <a:p>
            <a:endParaRPr/>
          </a:p>
        </p:txBody>
      </p:sp>
      <p:sp>
        <p:nvSpPr>
          <p:cNvPr id="20" name="Google Shape;20;p16"/>
          <p:cNvSpPr txBox="1">
            <a:spLocks noGrp="1"/>
          </p:cNvSpPr>
          <p:nvPr>
            <p:ph type="subTitle" idx="4"/>
          </p:nvPr>
        </p:nvSpPr>
        <p:spPr>
          <a:xfrm>
            <a:off x="4617200" y="2715667"/>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100"/>
              <a:buNone/>
              <a:defRPr sz="1467">
                <a:solidFill>
                  <a:schemeClr val="dk2"/>
                </a:solidFill>
              </a:defRPr>
            </a:lvl1pPr>
            <a:lvl2pPr lvl="1" algn="l">
              <a:lnSpc>
                <a:spcPct val="100000"/>
              </a:lnSpc>
              <a:spcBef>
                <a:spcPts val="0"/>
              </a:spcBef>
              <a:spcAft>
                <a:spcPts val="0"/>
              </a:spcAft>
              <a:buClr>
                <a:schemeClr val="dk2"/>
              </a:buClr>
              <a:buSzPts val="1100"/>
              <a:buNone/>
              <a:defRPr sz="1467">
                <a:solidFill>
                  <a:schemeClr val="dk2"/>
                </a:solidFill>
              </a:defRPr>
            </a:lvl2pPr>
            <a:lvl3pPr lvl="2" algn="l">
              <a:lnSpc>
                <a:spcPct val="100000"/>
              </a:lnSpc>
              <a:spcBef>
                <a:spcPts val="0"/>
              </a:spcBef>
              <a:spcAft>
                <a:spcPts val="0"/>
              </a:spcAft>
              <a:buClr>
                <a:schemeClr val="dk2"/>
              </a:buClr>
              <a:buSzPts val="1100"/>
              <a:buNone/>
              <a:defRPr sz="1467">
                <a:solidFill>
                  <a:schemeClr val="dk2"/>
                </a:solidFill>
              </a:defRPr>
            </a:lvl3pPr>
            <a:lvl4pPr lvl="3" algn="l">
              <a:lnSpc>
                <a:spcPct val="100000"/>
              </a:lnSpc>
              <a:spcBef>
                <a:spcPts val="0"/>
              </a:spcBef>
              <a:spcAft>
                <a:spcPts val="0"/>
              </a:spcAft>
              <a:buClr>
                <a:schemeClr val="dk2"/>
              </a:buClr>
              <a:buSzPts val="1100"/>
              <a:buNone/>
              <a:defRPr sz="1467">
                <a:solidFill>
                  <a:schemeClr val="dk2"/>
                </a:solidFill>
              </a:defRPr>
            </a:lvl4pPr>
            <a:lvl5pPr lvl="4" algn="l">
              <a:lnSpc>
                <a:spcPct val="100000"/>
              </a:lnSpc>
              <a:spcBef>
                <a:spcPts val="0"/>
              </a:spcBef>
              <a:spcAft>
                <a:spcPts val="0"/>
              </a:spcAft>
              <a:buClr>
                <a:schemeClr val="dk2"/>
              </a:buClr>
              <a:buSzPts val="1100"/>
              <a:buNone/>
              <a:defRPr sz="1467">
                <a:solidFill>
                  <a:schemeClr val="dk2"/>
                </a:solidFill>
              </a:defRPr>
            </a:lvl5pPr>
            <a:lvl6pPr lvl="5" algn="l">
              <a:lnSpc>
                <a:spcPct val="100000"/>
              </a:lnSpc>
              <a:spcBef>
                <a:spcPts val="0"/>
              </a:spcBef>
              <a:spcAft>
                <a:spcPts val="0"/>
              </a:spcAft>
              <a:buClr>
                <a:schemeClr val="dk2"/>
              </a:buClr>
              <a:buSzPts val="1100"/>
              <a:buNone/>
              <a:defRPr sz="1467">
                <a:solidFill>
                  <a:schemeClr val="dk2"/>
                </a:solidFill>
              </a:defRPr>
            </a:lvl6pPr>
            <a:lvl7pPr lvl="6" algn="l">
              <a:lnSpc>
                <a:spcPct val="100000"/>
              </a:lnSpc>
              <a:spcBef>
                <a:spcPts val="0"/>
              </a:spcBef>
              <a:spcAft>
                <a:spcPts val="0"/>
              </a:spcAft>
              <a:buClr>
                <a:schemeClr val="dk2"/>
              </a:buClr>
              <a:buSzPts val="1100"/>
              <a:buNone/>
              <a:defRPr sz="1467">
                <a:solidFill>
                  <a:schemeClr val="dk2"/>
                </a:solidFill>
              </a:defRPr>
            </a:lvl7pPr>
            <a:lvl8pPr lvl="7" algn="l">
              <a:lnSpc>
                <a:spcPct val="100000"/>
              </a:lnSpc>
              <a:spcBef>
                <a:spcPts val="0"/>
              </a:spcBef>
              <a:spcAft>
                <a:spcPts val="0"/>
              </a:spcAft>
              <a:buClr>
                <a:schemeClr val="dk2"/>
              </a:buClr>
              <a:buSzPts val="1100"/>
              <a:buNone/>
              <a:defRPr sz="1467">
                <a:solidFill>
                  <a:schemeClr val="dk2"/>
                </a:solidFill>
              </a:defRPr>
            </a:lvl8pPr>
            <a:lvl9pPr lvl="8" algn="l">
              <a:lnSpc>
                <a:spcPct val="100000"/>
              </a:lnSpc>
              <a:spcBef>
                <a:spcPts val="0"/>
              </a:spcBef>
              <a:spcAft>
                <a:spcPts val="0"/>
              </a:spcAft>
              <a:buClr>
                <a:schemeClr val="dk2"/>
              </a:buClr>
              <a:buSzPts val="1100"/>
              <a:buNone/>
              <a:defRPr sz="1467">
                <a:solidFill>
                  <a:schemeClr val="dk2"/>
                </a:solidFill>
              </a:defRPr>
            </a:lvl9pPr>
          </a:lstStyle>
          <a:p>
            <a:endParaRPr/>
          </a:p>
        </p:txBody>
      </p:sp>
      <p:sp>
        <p:nvSpPr>
          <p:cNvPr id="21" name="Google Shape;21;p16"/>
          <p:cNvSpPr txBox="1">
            <a:spLocks noGrp="1"/>
          </p:cNvSpPr>
          <p:nvPr>
            <p:ph type="ctrTitle" idx="5"/>
          </p:nvPr>
        </p:nvSpPr>
        <p:spPr>
          <a:xfrm>
            <a:off x="78784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22" name="Google Shape;22;p16"/>
          <p:cNvSpPr txBox="1">
            <a:spLocks noGrp="1"/>
          </p:cNvSpPr>
          <p:nvPr>
            <p:ph type="subTitle" idx="6"/>
          </p:nvPr>
        </p:nvSpPr>
        <p:spPr>
          <a:xfrm>
            <a:off x="8182000" y="4120633"/>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Tree>
    <p:extLst>
      <p:ext uri="{BB962C8B-B14F-4D97-AF65-F5344CB8AC3E}">
        <p14:creationId xmlns:p14="http://schemas.microsoft.com/office/powerpoint/2010/main" val="160526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55C2-C172-564E-C7AB-10CFE1D81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47017-A02A-CF8A-BA2E-A0FAA5457B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D3FD5-2086-B204-3659-81DF2C24320C}"/>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2F38F17-41E2-D8B9-A26F-8836B2B52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7185F-9950-4C92-6B1D-0B2D92F7E13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424794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E5DA-F67C-833F-DE3D-E505AA9A5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46BE0-28F8-D1BB-BACD-84BA6EAC64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9B545E-9AD8-F864-28C6-2D136892AB56}"/>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842D0C1-94EE-570F-E387-DFC453757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A1624-678E-28FE-00CA-0CFDAF666A0A}"/>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57198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45C-5163-A907-2E52-9CD149F4E8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3BCEE-FB23-C5EF-79EE-A3B6367BD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D5A0B-0302-B642-BBA3-5BA6ED5A7F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D2FD0-9864-2640-7B57-2CE49E98BE8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11E008A7-9008-8A94-C109-250946360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E2098-7F2C-BE21-59FF-A4500CFBD89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921751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8C43-F99E-E7F9-8BBC-72A336D2F9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707D09-DF21-0F16-5115-55469CBF4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549BAC-6C44-1D00-0604-AEC7507B12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5D201-481F-CD53-0887-C430DB5F0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64BA2-1DF1-9530-ECDB-69EF393B38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B95C60-2920-257F-2FFB-D4E3154C3BC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8" name="Footer Placeholder 7">
            <a:extLst>
              <a:ext uri="{FF2B5EF4-FFF2-40B4-BE49-F238E27FC236}">
                <a16:creationId xmlns:a16="http://schemas.microsoft.com/office/drawing/2014/main" id="{F605A7CC-406B-DACB-1EB7-77C3ACC833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F2DC97-0A2B-DA35-42A1-CDDDA962656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815432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888B-6D8F-5B38-9993-E50E76BB7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12777-A932-D4A7-47C1-06DF4CFA0DA1}"/>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4" name="Footer Placeholder 3">
            <a:extLst>
              <a:ext uri="{FF2B5EF4-FFF2-40B4-BE49-F238E27FC236}">
                <a16:creationId xmlns:a16="http://schemas.microsoft.com/office/drawing/2014/main" id="{6B48813F-6CAE-D7B5-8846-E67A54082B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EB2D01-A1EF-9F87-C653-C3F94504118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486124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7D2DAD-4C85-B6B8-ACAF-6B9E61AFF7D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3" name="Footer Placeholder 2">
            <a:extLst>
              <a:ext uri="{FF2B5EF4-FFF2-40B4-BE49-F238E27FC236}">
                <a16:creationId xmlns:a16="http://schemas.microsoft.com/office/drawing/2014/main" id="{4AA8023C-2ECB-6446-16F1-7C2ED23031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7AABB-8056-359F-116A-36E101F02306}"/>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56646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53E5-4F7D-E839-3910-C8E4950D2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FBB5E-2AC3-3386-A8F9-373655EFA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80B94B-5F42-EF10-E83D-BC7A83D97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4350A-3769-0D06-09D8-CDEEDCC2B68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8E08DB43-1E6F-2479-33E6-49CB1B19D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64E8A-C370-D1F5-AE84-8AB7B90AC873}"/>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135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8229-F0CF-A5C0-F370-4C6181FAD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D9F678-3536-F8CE-5127-303FD2F26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8E4A1A-5032-EDB8-201C-2EF068103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F5169-65E6-8DE1-7B6B-F00CA5F59C18}"/>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7BC2AB28-BCAB-619F-489F-E584A03A1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963C6-BA06-489F-CC3A-9A757479E752}"/>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9978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508E34-6432-B8CB-E483-F91E3B4A3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01908A-6F52-2249-5396-7AED75B543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BD037-8046-64F4-9F96-47CAA09BE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109D0DA-D54E-78C5-E7EB-9D0BD15D7B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BA30E2-1F0B-5941-3D21-C051ED817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90D15-286E-416F-97BD-BE07AE0F9B68}" type="slidenum">
              <a:rPr lang="en-US" smtClean="0"/>
              <a:t>‹#›</a:t>
            </a:fld>
            <a:endParaRPr lang="en-US"/>
          </a:p>
        </p:txBody>
      </p:sp>
    </p:spTree>
    <p:extLst>
      <p:ext uri="{BB962C8B-B14F-4D97-AF65-F5344CB8AC3E}">
        <p14:creationId xmlns:p14="http://schemas.microsoft.com/office/powerpoint/2010/main" val="2983249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image" Target="../media/image4.png"/><Relationship Id="rId16"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10.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55.pn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53.jpg"/><Relationship Id="rId11" Type="http://schemas.openxmlformats.org/officeDocument/2006/relationships/image" Target="../media/image59.svg"/><Relationship Id="rId5" Type="http://schemas.openxmlformats.org/officeDocument/2006/relationships/image" Target="../media/image54.png"/><Relationship Id="rId10" Type="http://schemas.openxmlformats.org/officeDocument/2006/relationships/image" Target="../media/image58.png"/><Relationship Id="rId4" Type="http://schemas.openxmlformats.org/officeDocument/2006/relationships/image" Target="../media/image56.svg"/><Relationship Id="rId9"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58.png"/><Relationship Id="rId7"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59.svg"/><Relationship Id="rId9" Type="http://schemas.openxmlformats.org/officeDocument/2006/relationships/image" Target="../media/image67.png"/></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70.jpg"/></Relationships>
</file>

<file path=ppt/slides/_rels/slide14.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image" Target="../media/image77.svg"/></Relationships>
</file>

<file path=ppt/slides/_rels/slide18.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9.png"/><Relationship Id="rId7" Type="http://schemas.openxmlformats.org/officeDocument/2006/relationships/image" Target="../media/image76.png"/><Relationship Id="rId2"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6.png"/><Relationship Id="rId7"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83.png"/><Relationship Id="rId4" Type="http://schemas.openxmlformats.org/officeDocument/2006/relationships/image" Target="../media/image87.png"/></Relationships>
</file>

<file path=ppt/slides/_rels/slide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slides/_rels/slide2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image" Target="../media/image4.png"/><Relationship Id="rId16"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27.png"/><Relationship Id="rId12" Type="http://schemas.openxmlformats.org/officeDocument/2006/relationships/image" Target="../media/image32.jpg"/><Relationship Id="rId2" Type="http://schemas.openxmlformats.org/officeDocument/2006/relationships/notesSlide" Target="../notesSlides/notesSlide2.xml"/><Relationship Id="rId16"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38.jpe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40.sv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C5637-020A-88DC-AA8F-7A1B0857A8B7}"/>
              </a:ext>
            </a:extLst>
          </p:cNvPr>
          <p:cNvSpPr>
            <a:spLocks noGrp="1"/>
          </p:cNvSpPr>
          <p:nvPr>
            <p:ph type="ctrTitle"/>
          </p:nvPr>
        </p:nvSpPr>
        <p:spPr/>
        <p:txBody>
          <a:bodyPr>
            <a:normAutofit fontScale="90000"/>
          </a:bodyPr>
          <a:lstStyle/>
          <a:p>
            <a:r>
              <a:rPr lang="en-US" dirty="0"/>
              <a:t>Automatic Dose Optimization for Radiotherapy</a:t>
            </a:r>
          </a:p>
        </p:txBody>
      </p:sp>
      <p:sp>
        <p:nvSpPr>
          <p:cNvPr id="3" name="Subtitle 2">
            <a:extLst>
              <a:ext uri="{FF2B5EF4-FFF2-40B4-BE49-F238E27FC236}">
                <a16:creationId xmlns:a16="http://schemas.microsoft.com/office/drawing/2014/main" id="{32A28CB8-4BA7-B7BB-FF12-EB570D7D465B}"/>
              </a:ext>
            </a:extLst>
          </p:cNvPr>
          <p:cNvSpPr>
            <a:spLocks noGrp="1"/>
          </p:cNvSpPr>
          <p:nvPr>
            <p:ph type="subTitle" idx="1"/>
          </p:nvPr>
        </p:nvSpPr>
        <p:spPr/>
        <p:txBody>
          <a:bodyPr>
            <a:normAutofit fontScale="92500" lnSpcReduction="10000"/>
          </a:bodyPr>
          <a:lstStyle/>
          <a:p>
            <a:r>
              <a:rPr lang="fr-FR" dirty="0"/>
              <a:t>Paul Dubois</a:t>
            </a:r>
          </a:p>
          <a:p>
            <a:endParaRPr lang="fr-FR" dirty="0"/>
          </a:p>
          <a:p>
            <a:pPr>
              <a:spcBef>
                <a:spcPts val="0"/>
              </a:spcBef>
            </a:pPr>
            <a:r>
              <a:rPr lang="fr-FR" dirty="0">
                <a:solidFill>
                  <a:schemeClr val="bg1">
                    <a:lumMod val="50000"/>
                  </a:schemeClr>
                </a:solidFill>
              </a:rPr>
              <a:t>TheraPanacea</a:t>
            </a:r>
          </a:p>
          <a:p>
            <a:pPr>
              <a:spcBef>
                <a:spcPts val="0"/>
              </a:spcBef>
            </a:pPr>
            <a:r>
              <a:rPr lang="fr-FR" dirty="0">
                <a:solidFill>
                  <a:schemeClr val="bg1">
                    <a:lumMod val="50000"/>
                  </a:schemeClr>
                </a:solidFill>
              </a:rPr>
              <a:t>MICS, CentraleSupélec</a:t>
            </a:r>
          </a:p>
          <a:p>
            <a:pPr>
              <a:spcBef>
                <a:spcPts val="0"/>
              </a:spcBef>
            </a:pPr>
            <a:r>
              <a:rPr lang="fr-FR" dirty="0">
                <a:solidFill>
                  <a:schemeClr val="bg1">
                    <a:lumMod val="50000"/>
                  </a:schemeClr>
                </a:solidFill>
              </a:rPr>
              <a:t>Institut du Cancer de Montpellier</a:t>
            </a:r>
          </a:p>
        </p:txBody>
      </p:sp>
      <p:pic>
        <p:nvPicPr>
          <p:cNvPr id="4" name="Graphic 3">
            <a:extLst>
              <a:ext uri="{FF2B5EF4-FFF2-40B4-BE49-F238E27FC236}">
                <a16:creationId xmlns:a16="http://schemas.microsoft.com/office/drawing/2014/main" id="{DAB989F4-55FD-B679-6769-6C0876CCD3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02440" y="358579"/>
            <a:ext cx="2002802" cy="1038596"/>
          </a:xfrm>
          <a:prstGeom prst="rect">
            <a:avLst/>
          </a:prstGeom>
        </p:spPr>
      </p:pic>
      <p:pic>
        <p:nvPicPr>
          <p:cNvPr id="5" name="Graphic 4">
            <a:extLst>
              <a:ext uri="{FF2B5EF4-FFF2-40B4-BE49-F238E27FC236}">
                <a16:creationId xmlns:a16="http://schemas.microsoft.com/office/drawing/2014/main" id="{B023FDC0-D008-1D97-E1C0-45D51D4CE1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67592" y="353816"/>
            <a:ext cx="1038596" cy="1038596"/>
          </a:xfrm>
          <a:prstGeom prst="rect">
            <a:avLst/>
          </a:prstGeom>
        </p:spPr>
      </p:pic>
      <p:pic>
        <p:nvPicPr>
          <p:cNvPr id="6" name="Graphic 5">
            <a:extLst>
              <a:ext uri="{FF2B5EF4-FFF2-40B4-BE49-F238E27FC236}">
                <a16:creationId xmlns:a16="http://schemas.microsoft.com/office/drawing/2014/main" id="{4F469ECF-261F-B25B-700E-3DD7D6388B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04772" y="527521"/>
            <a:ext cx="1935318" cy="691185"/>
          </a:xfrm>
          <a:prstGeom prst="rect">
            <a:avLst/>
          </a:prstGeom>
        </p:spPr>
      </p:pic>
      <p:pic>
        <p:nvPicPr>
          <p:cNvPr id="7" name="Graphic 6">
            <a:extLst>
              <a:ext uri="{FF2B5EF4-FFF2-40B4-BE49-F238E27FC236}">
                <a16:creationId xmlns:a16="http://schemas.microsoft.com/office/drawing/2014/main" id="{C7EEB3C5-498E-DDBD-5B9D-313EABE74A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812" y="197469"/>
            <a:ext cx="1801720" cy="1351290"/>
          </a:xfrm>
          <a:prstGeom prst="rect">
            <a:avLst/>
          </a:prstGeom>
        </p:spPr>
      </p:pic>
      <p:pic>
        <p:nvPicPr>
          <p:cNvPr id="8" name="Graphic 7">
            <a:extLst>
              <a:ext uri="{FF2B5EF4-FFF2-40B4-BE49-F238E27FC236}">
                <a16:creationId xmlns:a16="http://schemas.microsoft.com/office/drawing/2014/main" id="{6EFFB268-4A66-1AF2-9994-DB374BF2D2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49882" y="450267"/>
            <a:ext cx="2192540" cy="845694"/>
          </a:xfrm>
          <a:prstGeom prst="rect">
            <a:avLst/>
          </a:prstGeom>
        </p:spPr>
      </p:pic>
      <p:pic>
        <p:nvPicPr>
          <p:cNvPr id="10" name="Graphic 9">
            <a:extLst>
              <a:ext uri="{FF2B5EF4-FFF2-40B4-BE49-F238E27FC236}">
                <a16:creationId xmlns:a16="http://schemas.microsoft.com/office/drawing/2014/main" id="{5E1ACC80-E24A-FD7A-E8AD-1F34B87A8E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5812" y="5866601"/>
            <a:ext cx="2381791" cy="793930"/>
          </a:xfrm>
          <a:prstGeom prst="rect">
            <a:avLst/>
          </a:prstGeom>
        </p:spPr>
      </p:pic>
      <p:pic>
        <p:nvPicPr>
          <p:cNvPr id="12" name="Graphic 11">
            <a:extLst>
              <a:ext uri="{FF2B5EF4-FFF2-40B4-BE49-F238E27FC236}">
                <a16:creationId xmlns:a16="http://schemas.microsoft.com/office/drawing/2014/main" id="{0C340A39-D6B5-C49D-F984-ADF73F939A4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35248" y="5865667"/>
            <a:ext cx="1887610" cy="793930"/>
          </a:xfrm>
          <a:prstGeom prst="rect">
            <a:avLst/>
          </a:prstGeom>
        </p:spPr>
      </p:pic>
      <p:pic>
        <p:nvPicPr>
          <p:cNvPr id="14" name="Graphic 13">
            <a:extLst>
              <a:ext uri="{FF2B5EF4-FFF2-40B4-BE49-F238E27FC236}">
                <a16:creationId xmlns:a16="http://schemas.microsoft.com/office/drawing/2014/main" id="{3D914809-BA98-4B1B-8D14-0B5BCDA995D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90503" y="5865666"/>
            <a:ext cx="2126082" cy="795875"/>
          </a:xfrm>
          <a:prstGeom prst="rect">
            <a:avLst/>
          </a:prstGeom>
        </p:spPr>
      </p:pic>
      <p:pic>
        <p:nvPicPr>
          <p:cNvPr id="16" name="Graphic 15">
            <a:extLst>
              <a:ext uri="{FF2B5EF4-FFF2-40B4-BE49-F238E27FC236}">
                <a16:creationId xmlns:a16="http://schemas.microsoft.com/office/drawing/2014/main" id="{02658573-879D-BCF0-AF59-65B60523A2E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84231" y="5864694"/>
            <a:ext cx="2921957" cy="795875"/>
          </a:xfrm>
          <a:prstGeom prst="rect">
            <a:avLst/>
          </a:prstGeom>
        </p:spPr>
      </p:pic>
    </p:spTree>
    <p:extLst>
      <p:ext uri="{BB962C8B-B14F-4D97-AF65-F5344CB8AC3E}">
        <p14:creationId xmlns:p14="http://schemas.microsoft.com/office/powerpoint/2010/main" val="3512007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70BB2428-18B9-CABE-D095-AA434B13BA43}"/>
              </a:ext>
            </a:extLst>
          </p:cNvPr>
          <p:cNvSpPr txBox="1"/>
          <p:nvPr/>
        </p:nvSpPr>
        <p:spPr>
          <a:xfrm>
            <a:off x="7204462" y="5100753"/>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232270" y="599768"/>
            <a:ext cx="2467262" cy="739734"/>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923216" y="599768"/>
            <a:ext cx="3036513" cy="714377"/>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34570" y="1314145"/>
            <a:ext cx="671688" cy="671688"/>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4528" y="2300928"/>
            <a:ext cx="3757472" cy="2818104"/>
          </a:xfrm>
          <a:prstGeom prst="rect">
            <a:avLst/>
          </a:prstGeom>
        </p:spPr>
      </p:pic>
      <p:sp>
        <p:nvSpPr>
          <p:cNvPr id="29" name="TextBox 28">
            <a:extLst>
              <a:ext uri="{FF2B5EF4-FFF2-40B4-BE49-F238E27FC236}">
                <a16:creationId xmlns:a16="http://schemas.microsoft.com/office/drawing/2014/main" id="{C0DAA507-F22A-C494-9795-7B0734ABF85B}"/>
              </a:ext>
            </a:extLst>
          </p:cNvPr>
          <p:cNvSpPr txBox="1"/>
          <p:nvPr/>
        </p:nvSpPr>
        <p:spPr>
          <a:xfrm>
            <a:off x="56346" y="5117493"/>
            <a:ext cx="4170811" cy="830997"/>
          </a:xfrm>
          <a:prstGeom prst="rect">
            <a:avLst/>
          </a:prstGeom>
          <a:noFill/>
        </p:spPr>
        <p:txBody>
          <a:bodyPr wrap="square" rtlCol="0">
            <a:spAutoFit/>
          </a:bodyPr>
          <a:lstStyle/>
          <a:p>
            <a:r>
              <a:rPr lang="en-US" sz="2400" dirty="0"/>
              <a:t>+: Safe</a:t>
            </a:r>
          </a:p>
          <a:p>
            <a:r>
              <a:rPr lang="en-US" sz="2400" dirty="0"/>
              <a:t>-: Tumor needs to be localized</a:t>
            </a:r>
          </a:p>
        </p:txBody>
      </p:sp>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304168"/>
            <a:ext cx="4227157" cy="2818104"/>
          </a:xfrm>
          <a:prstGeom prst="rect">
            <a:avLst/>
          </a:prstGeom>
        </p:spPr>
      </p:pic>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8816" y="1356391"/>
            <a:ext cx="604085" cy="604085"/>
          </a:xfrm>
          <a:prstGeom prst="rect">
            <a:avLst/>
          </a:prstGeom>
        </p:spPr>
      </p:pic>
      <p:sp>
        <p:nvSpPr>
          <p:cNvPr id="5" name="TextBox 4">
            <a:extLst>
              <a:ext uri="{FF2B5EF4-FFF2-40B4-BE49-F238E27FC236}">
                <a16:creationId xmlns:a16="http://schemas.microsoft.com/office/drawing/2014/main" id="{A75E1E36-1CE3-4072-63F8-A4141AB84C07}"/>
              </a:ext>
            </a:extLst>
          </p:cNvPr>
          <p:cNvSpPr txBox="1"/>
          <p:nvPr/>
        </p:nvSpPr>
        <p:spPr>
          <a:xfrm>
            <a:off x="390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9206258" y="1339502"/>
            <a:ext cx="2986548" cy="646331"/>
          </a:xfrm>
          <a:prstGeom prst="rect">
            <a:avLst/>
          </a:prstGeom>
          <a:noFill/>
        </p:spPr>
        <p:txBody>
          <a:bodyPr wrap="square" rtlCol="0">
            <a:spAutoFit/>
          </a:bodyPr>
          <a:lstStyle/>
          <a:p>
            <a:pPr algn="r"/>
            <a:r>
              <a:rPr lang="en-US" sz="3600" dirty="0"/>
              <a:t>Chemotherapy</a:t>
            </a:r>
            <a:endParaRPr lang="en-US" dirty="0"/>
          </a:p>
        </p:txBody>
      </p:sp>
      <p:sp>
        <p:nvSpPr>
          <p:cNvPr id="12" name="Rectangle 11">
            <a:extLst>
              <a:ext uri="{FF2B5EF4-FFF2-40B4-BE49-F238E27FC236}">
                <a16:creationId xmlns:a16="http://schemas.microsoft.com/office/drawing/2014/main" id="{C1A68EF9-366B-7143-1122-E3F72B271FE9}"/>
              </a:ext>
            </a:extLst>
          </p:cNvPr>
          <p:cNvSpPr/>
          <p:nvPr/>
        </p:nvSpPr>
        <p:spPr>
          <a:xfrm>
            <a:off x="0" y="0"/>
            <a:ext cx="12192000" cy="68579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630991-F278-BEAD-C7E1-F6333D4AA982}"/>
              </a:ext>
            </a:extLst>
          </p:cNvPr>
          <p:cNvSpPr txBox="1"/>
          <p:nvPr/>
        </p:nvSpPr>
        <p:spPr>
          <a:xfrm>
            <a:off x="4382729" y="1467320"/>
            <a:ext cx="3426541" cy="646331"/>
          </a:xfrm>
          <a:prstGeom prst="rect">
            <a:avLst/>
          </a:prstGeom>
          <a:noFill/>
        </p:spPr>
        <p:txBody>
          <a:bodyPr wrap="square" rtlCol="0">
            <a:spAutoFit/>
          </a:bodyPr>
          <a:lstStyle/>
          <a:p>
            <a:pPr algn="ctr"/>
            <a:r>
              <a:rPr lang="en-US" sz="3600" dirty="0"/>
              <a:t>Radiotherapy</a:t>
            </a:r>
            <a:endParaRPr lang="en-US" dirty="0"/>
          </a:p>
        </p:txBody>
      </p:sp>
      <p:cxnSp>
        <p:nvCxnSpPr>
          <p:cNvPr id="21" name="Straight Arrow Connector 20">
            <a:extLst>
              <a:ext uri="{FF2B5EF4-FFF2-40B4-BE49-F238E27FC236}">
                <a16:creationId xmlns:a16="http://schemas.microsoft.com/office/drawing/2014/main" id="{5237D9AA-BC23-93B6-7D12-FEEF9A3E5BA6}"/>
              </a:ext>
            </a:extLst>
          </p:cNvPr>
          <p:cNvCxnSpPr>
            <a:cxnSpLocks/>
            <a:endCxn id="7" idx="0"/>
          </p:cNvCxnSpPr>
          <p:nvPr/>
        </p:nvCxnSpPr>
        <p:spPr>
          <a:xfrm>
            <a:off x="6095999" y="747772"/>
            <a:ext cx="1" cy="719548"/>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descr="Intensity-modulated radiation therapy (imrt): what is it, symptoms and  treatment | Top Doctors">
            <a:extLst>
              <a:ext uri="{FF2B5EF4-FFF2-40B4-BE49-F238E27FC236}">
                <a16:creationId xmlns:a16="http://schemas.microsoft.com/office/drawing/2014/main" id="{3156E593-E4D7-3B94-0E48-595B50A9E9C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5640" y="2100795"/>
            <a:ext cx="5760720" cy="3830955"/>
          </a:xfrm>
          <a:prstGeom prst="rect">
            <a:avLst/>
          </a:prstGeom>
          <a:noFill/>
          <a:ln>
            <a:noFill/>
          </a:ln>
        </p:spPr>
      </p:pic>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29496"/>
            <a:ext cx="10515600" cy="1024406"/>
          </a:xfrm>
        </p:spPr>
        <p:txBody>
          <a:bodyPr/>
          <a:lstStyle/>
          <a:p>
            <a:pPr algn="ctr"/>
            <a:r>
              <a:rPr lang="en-US" dirty="0"/>
              <a:t>Cancer treatments</a:t>
            </a:r>
          </a:p>
        </p:txBody>
      </p:sp>
      <p:pic>
        <p:nvPicPr>
          <p:cNvPr id="17" name="Graphic 16">
            <a:extLst>
              <a:ext uri="{FF2B5EF4-FFF2-40B4-BE49-F238E27FC236}">
                <a16:creationId xmlns:a16="http://schemas.microsoft.com/office/drawing/2014/main" id="{427AC21A-40AF-B9C6-998E-CEFCC1127F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09400" y="1467320"/>
            <a:ext cx="702040" cy="702040"/>
          </a:xfrm>
          <a:prstGeom prst="rect">
            <a:avLst/>
          </a:prstGeom>
        </p:spPr>
      </p:pic>
      <p:pic>
        <p:nvPicPr>
          <p:cNvPr id="19" name="Graphic 18">
            <a:extLst>
              <a:ext uri="{FF2B5EF4-FFF2-40B4-BE49-F238E27FC236}">
                <a16:creationId xmlns:a16="http://schemas.microsoft.com/office/drawing/2014/main" id="{1C2D6FB0-DC05-6201-EE65-6C4696D846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3880559" y="1467320"/>
            <a:ext cx="702040" cy="702040"/>
          </a:xfrm>
          <a:prstGeom prst="rect">
            <a:avLst/>
          </a:prstGeom>
        </p:spPr>
      </p:pic>
      <p:sp>
        <p:nvSpPr>
          <p:cNvPr id="20" name="TextBox 19">
            <a:extLst>
              <a:ext uri="{FF2B5EF4-FFF2-40B4-BE49-F238E27FC236}">
                <a16:creationId xmlns:a16="http://schemas.microsoft.com/office/drawing/2014/main" id="{5AFA761F-9111-B31F-6168-D19CE2C3E2F6}"/>
              </a:ext>
            </a:extLst>
          </p:cNvPr>
          <p:cNvSpPr txBox="1"/>
          <p:nvPr/>
        </p:nvSpPr>
        <p:spPr>
          <a:xfrm>
            <a:off x="3215639" y="5936583"/>
            <a:ext cx="5760720" cy="830997"/>
          </a:xfrm>
          <a:prstGeom prst="rect">
            <a:avLst/>
          </a:prstGeom>
          <a:noFill/>
        </p:spPr>
        <p:txBody>
          <a:bodyPr wrap="square" rtlCol="0">
            <a:spAutoFit/>
          </a:bodyPr>
          <a:lstStyle/>
          <a:p>
            <a:r>
              <a:rPr lang="en-US" sz="2400" dirty="0"/>
              <a:t>+: Relatively safe (most tissues are spared)</a:t>
            </a:r>
          </a:p>
          <a:p>
            <a:r>
              <a:rPr lang="en-US" sz="2400" dirty="0"/>
              <a:t>-: Tumor needs to be (relatively) localized</a:t>
            </a:r>
          </a:p>
        </p:txBody>
      </p:sp>
    </p:spTree>
    <p:extLst>
      <p:ext uri="{BB962C8B-B14F-4D97-AF65-F5344CB8AC3E}">
        <p14:creationId xmlns:p14="http://schemas.microsoft.com/office/powerpoint/2010/main" val="46333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5334000" cy="1325563"/>
          </a:xfrm>
        </p:spPr>
        <p:txBody>
          <a:bodyPr/>
          <a:lstStyle/>
          <a:p>
            <a:r>
              <a:rPr lang="en-US" dirty="0"/>
              <a:t>Waves are…</a:t>
            </a:r>
          </a:p>
        </p:txBody>
      </p:sp>
      <p:sp>
        <p:nvSpPr>
          <p:cNvPr id="4" name="Title 1">
            <a:extLst>
              <a:ext uri="{FF2B5EF4-FFF2-40B4-BE49-F238E27FC236}">
                <a16:creationId xmlns:a16="http://schemas.microsoft.com/office/drawing/2014/main" id="{165992D5-731C-18E2-0F8C-69218EF7441D}"/>
              </a:ext>
            </a:extLst>
          </p:cNvPr>
          <p:cNvSpPr txBox="1">
            <a:spLocks/>
          </p:cNvSpPr>
          <p:nvPr/>
        </p:nvSpPr>
        <p:spPr>
          <a:xfrm>
            <a:off x="6096000" y="365124"/>
            <a:ext cx="517071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Poison!</a:t>
            </a:r>
          </a:p>
        </p:txBody>
      </p:sp>
      <p:pic>
        <p:nvPicPr>
          <p:cNvPr id="17" name="Content Placeholder 16">
            <a:extLst>
              <a:ext uri="{FF2B5EF4-FFF2-40B4-BE49-F238E27FC236}">
                <a16:creationId xmlns:a16="http://schemas.microsoft.com/office/drawing/2014/main" id="{2B67CBE6-0745-F67D-AD46-B0636638CA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0298" y="1825625"/>
            <a:ext cx="4017404" cy="4351338"/>
          </a:xfrm>
        </p:spPr>
      </p:pic>
      <p:pic>
        <p:nvPicPr>
          <p:cNvPr id="7" name="Content Placeholder 6" descr="A picture containing cup, coffee, indoor&#10;&#10;Description automatically generated">
            <a:extLst>
              <a:ext uri="{FF2B5EF4-FFF2-40B4-BE49-F238E27FC236}">
                <a16:creationId xmlns:a16="http://schemas.microsoft.com/office/drawing/2014/main" id="{D39D5EE4-9A8A-DFFF-5F57-2DBCD3FB44F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339137" y="1924554"/>
            <a:ext cx="1800476" cy="4153480"/>
          </a:xfrm>
        </p:spPr>
      </p:pic>
    </p:spTree>
    <p:extLst>
      <p:ext uri="{BB962C8B-B14F-4D97-AF65-F5344CB8AC3E}">
        <p14:creationId xmlns:p14="http://schemas.microsoft.com/office/powerpoint/2010/main" val="42680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D7F70C0-405F-3744-5A2A-83B46089791C}"/>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023256" y="1615871"/>
            <a:ext cx="4811486" cy="4811486"/>
          </a:xfrm>
        </p:spPr>
      </p:pic>
      <p:cxnSp>
        <p:nvCxnSpPr>
          <p:cNvPr id="47" name="Straight Connector 46">
            <a:extLst>
              <a:ext uri="{FF2B5EF4-FFF2-40B4-BE49-F238E27FC236}">
                <a16:creationId xmlns:a16="http://schemas.microsoft.com/office/drawing/2014/main" id="{10E0BA6E-32CE-1B44-9DBD-465F2649818E}"/>
              </a:ext>
            </a:extLst>
          </p:cNvPr>
          <p:cNvCxnSpPr>
            <a:cxnSpLocks/>
          </p:cNvCxnSpPr>
          <p:nvPr/>
        </p:nvCxnSpPr>
        <p:spPr>
          <a:xfrm>
            <a:off x="3627120" y="4392736"/>
            <a:ext cx="1932432" cy="601821"/>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10330544" cy="1325563"/>
          </a:xfrm>
        </p:spPr>
        <p:txBody>
          <a:bodyPr/>
          <a:lstStyle/>
          <a:p>
            <a:r>
              <a:rPr lang="en-US" dirty="0"/>
              <a:t>Targeting the tumor </a:t>
            </a:r>
          </a:p>
        </p:txBody>
      </p:sp>
      <p:cxnSp>
        <p:nvCxnSpPr>
          <p:cNvPr id="16" name="Straight Connector 15">
            <a:extLst>
              <a:ext uri="{FF2B5EF4-FFF2-40B4-BE49-F238E27FC236}">
                <a16:creationId xmlns:a16="http://schemas.microsoft.com/office/drawing/2014/main" id="{CD157EA6-4E46-49D0-537E-F7CB1A3A075F}"/>
              </a:ext>
            </a:extLst>
          </p:cNvPr>
          <p:cNvCxnSpPr>
            <a:cxnSpLocks/>
          </p:cNvCxnSpPr>
          <p:nvPr/>
        </p:nvCxnSpPr>
        <p:spPr>
          <a:xfrm>
            <a:off x="3289353" y="4021601"/>
            <a:ext cx="8176933" cy="30155"/>
          </a:xfrm>
          <a:prstGeom prst="line">
            <a:avLst/>
          </a:prstGeom>
          <a:ln w="203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054D86F-281F-9B57-FC96-63E550C5055D}"/>
              </a:ext>
            </a:extLst>
          </p:cNvPr>
          <p:cNvCxnSpPr>
            <a:cxnSpLocks/>
          </p:cNvCxnSpPr>
          <p:nvPr/>
        </p:nvCxnSpPr>
        <p:spPr>
          <a:xfrm flipV="1">
            <a:off x="3627119" y="3090090"/>
            <a:ext cx="2046094" cy="577670"/>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D19231AB-CD18-DC78-FC8F-9B77DB516D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268297" y="2693298"/>
            <a:ext cx="2653289" cy="2674686"/>
          </a:xfrm>
          <a:prstGeom prst="rect">
            <a:avLst/>
          </a:prstGeom>
        </p:spPr>
      </p:pic>
      <p:pic>
        <p:nvPicPr>
          <p:cNvPr id="14" name="Content Placeholder 13">
            <a:extLst>
              <a:ext uri="{FF2B5EF4-FFF2-40B4-BE49-F238E27FC236}">
                <a16:creationId xmlns:a16="http://schemas.microsoft.com/office/drawing/2014/main" id="{5377DC3A-FD81-3213-7D3E-24242CE0765B}"/>
              </a:ext>
            </a:extLst>
          </p:cNvPr>
          <p:cNvPicPr>
            <a:picLocks noGrp="1" noChangeAspect="1"/>
          </p:cNvPicPr>
          <p:nvPr>
            <p:ph sz="half" idx="2"/>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7810" r="19058"/>
          <a:stretch/>
        </p:blipFill>
        <p:spPr>
          <a:xfrm>
            <a:off x="8496662" y="1262454"/>
            <a:ext cx="2476137" cy="5547359"/>
          </a:xfrm>
        </p:spPr>
      </p:pic>
      <p:pic>
        <p:nvPicPr>
          <p:cNvPr id="6" name="Graphic 5">
            <a:extLst>
              <a:ext uri="{FF2B5EF4-FFF2-40B4-BE49-F238E27FC236}">
                <a16:creationId xmlns:a16="http://schemas.microsoft.com/office/drawing/2014/main" id="{D15527E1-443B-3BEE-A135-7B0B7A03E5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02172" y="3754988"/>
            <a:ext cx="445505" cy="416560"/>
          </a:xfrm>
          <a:prstGeom prst="rect">
            <a:avLst/>
          </a:prstGeom>
        </p:spPr>
      </p:pic>
    </p:spTree>
    <p:extLst>
      <p:ext uri="{BB962C8B-B14F-4D97-AF65-F5344CB8AC3E}">
        <p14:creationId xmlns:p14="http://schemas.microsoft.com/office/powerpoint/2010/main" val="48406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16"/>
                                        </p:tgtEl>
                                      </p:cBhvr>
                                    </p:animEffect>
                                    <p:set>
                                      <p:cBhvr>
                                        <p:cTn id="11" dur="1" fill="hold">
                                          <p:stCondLst>
                                            <p:cond delay="499"/>
                                          </p:stCondLst>
                                        </p:cTn>
                                        <p:tgtEl>
                                          <p:spTgt spid="16"/>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8DEC-63BB-32C2-93E9-B749856B7873}"/>
              </a:ext>
            </a:extLst>
          </p:cNvPr>
          <p:cNvSpPr>
            <a:spLocks noGrp="1"/>
          </p:cNvSpPr>
          <p:nvPr>
            <p:ph type="title"/>
          </p:nvPr>
        </p:nvSpPr>
        <p:spPr/>
        <p:txBody>
          <a:bodyPr/>
          <a:lstStyle/>
          <a:p>
            <a:r>
              <a:rPr lang="en-US" dirty="0"/>
              <a:t>Multi-Leaf Collimator</a:t>
            </a:r>
          </a:p>
        </p:txBody>
      </p:sp>
      <p:pic>
        <p:nvPicPr>
          <p:cNvPr id="4" name="Picture 3" descr="A picture containing text, yellow&#10;&#10;Description automatically generated">
            <a:extLst>
              <a:ext uri="{FF2B5EF4-FFF2-40B4-BE49-F238E27FC236}">
                <a16:creationId xmlns:a16="http://schemas.microsoft.com/office/drawing/2014/main" id="{F105BECB-150D-ADB1-26BD-5626E5F1E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950" y="2959753"/>
            <a:ext cx="2752725" cy="2428875"/>
          </a:xfrm>
          <a:prstGeom prst="rect">
            <a:avLst/>
          </a:prstGeom>
        </p:spPr>
      </p:pic>
      <p:pic>
        <p:nvPicPr>
          <p:cNvPr id="6" name="Picture 5" descr="A picture containing indoor, linear accelerator, device, miller&#10;&#10;Description automatically generated">
            <a:extLst>
              <a:ext uri="{FF2B5EF4-FFF2-40B4-BE49-F238E27FC236}">
                <a16:creationId xmlns:a16="http://schemas.microsoft.com/office/drawing/2014/main" id="{42A4C165-6F5A-3C69-1D4F-890EDF7D1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690688"/>
            <a:ext cx="6031992" cy="4572000"/>
          </a:xfrm>
          <a:prstGeom prst="rect">
            <a:avLst/>
          </a:prstGeom>
        </p:spPr>
      </p:pic>
      <p:cxnSp>
        <p:nvCxnSpPr>
          <p:cNvPr id="7" name="Straight Arrow Connector 6">
            <a:extLst>
              <a:ext uri="{FF2B5EF4-FFF2-40B4-BE49-F238E27FC236}">
                <a16:creationId xmlns:a16="http://schemas.microsoft.com/office/drawing/2014/main" id="{933034AA-40F0-80B8-5264-7C920D57605D}"/>
              </a:ext>
            </a:extLst>
          </p:cNvPr>
          <p:cNvCxnSpPr>
            <a:cxnSpLocks/>
          </p:cNvCxnSpPr>
          <p:nvPr/>
        </p:nvCxnSpPr>
        <p:spPr>
          <a:xfrm>
            <a:off x="1752600" y="2124075"/>
            <a:ext cx="1581150" cy="22860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379B8F3-057B-717F-D90B-2651FDF405C7}"/>
              </a:ext>
            </a:extLst>
          </p:cNvPr>
          <p:cNvSpPr/>
          <p:nvPr/>
        </p:nvSpPr>
        <p:spPr>
          <a:xfrm rot="19998805">
            <a:off x="2295525" y="3062288"/>
            <a:ext cx="819150" cy="40957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7C8C33D-8D63-EA28-6BE1-595CD6FEC994}"/>
              </a:ext>
            </a:extLst>
          </p:cNvPr>
          <p:cNvSpPr/>
          <p:nvPr/>
        </p:nvSpPr>
        <p:spPr>
          <a:xfrm>
            <a:off x="3044825" y="2276400"/>
            <a:ext cx="5937250" cy="866849"/>
          </a:xfrm>
          <a:custGeom>
            <a:avLst/>
            <a:gdLst>
              <a:gd name="connsiteX0" fmla="*/ 0 w 5915025"/>
              <a:gd name="connsiteY0" fmla="*/ 790649 h 828749"/>
              <a:gd name="connsiteX1" fmla="*/ 3514725 w 5915025"/>
              <a:gd name="connsiteY1" fmla="*/ 74 h 828749"/>
              <a:gd name="connsiteX2" fmla="*/ 5915025 w 5915025"/>
              <a:gd name="connsiteY2" fmla="*/ 828749 h 828749"/>
            </a:gdLst>
            <a:ahLst/>
            <a:cxnLst>
              <a:cxn ang="0">
                <a:pos x="connsiteX0" y="connsiteY0"/>
              </a:cxn>
              <a:cxn ang="0">
                <a:pos x="connsiteX1" y="connsiteY1"/>
              </a:cxn>
              <a:cxn ang="0">
                <a:pos x="connsiteX2" y="connsiteY2"/>
              </a:cxn>
            </a:cxnLst>
            <a:rect l="l" t="t" r="r" b="b"/>
            <a:pathLst>
              <a:path w="5915025" h="828749">
                <a:moveTo>
                  <a:pt x="0" y="790649"/>
                </a:moveTo>
                <a:cubicBezTo>
                  <a:pt x="1264444" y="392186"/>
                  <a:pt x="2528888" y="-6276"/>
                  <a:pt x="3514725" y="74"/>
                </a:cubicBezTo>
                <a:cubicBezTo>
                  <a:pt x="4500562" y="6424"/>
                  <a:pt x="5207793" y="417586"/>
                  <a:pt x="5915025" y="828749"/>
                </a:cubicBezTo>
              </a:path>
            </a:pathLst>
          </a:custGeom>
          <a:noFill/>
          <a:ln w="762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19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C7B3-943C-FFE5-24A3-00A4127F79E4}"/>
              </a:ext>
            </a:extLst>
          </p:cNvPr>
          <p:cNvSpPr>
            <a:spLocks noGrp="1"/>
          </p:cNvSpPr>
          <p:nvPr>
            <p:ph type="title"/>
          </p:nvPr>
        </p:nvSpPr>
        <p:spPr/>
        <p:txBody>
          <a:bodyPr/>
          <a:lstStyle/>
          <a:p>
            <a:r>
              <a:rPr lang="en-US" dirty="0"/>
              <a:t>Dose Spread</a:t>
            </a:r>
          </a:p>
        </p:txBody>
      </p:sp>
      <p:pic>
        <p:nvPicPr>
          <p:cNvPr id="5" name="Content Placeholder 4" descr="A picture containing light&#10;&#10;Description automatically generated">
            <a:extLst>
              <a:ext uri="{FF2B5EF4-FFF2-40B4-BE49-F238E27FC236}">
                <a16:creationId xmlns:a16="http://schemas.microsoft.com/office/drawing/2014/main" id="{A51FA781-2CF6-4E77-9819-0E01407DCA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614" b="14338"/>
          <a:stretch/>
        </p:blipFill>
        <p:spPr>
          <a:xfrm>
            <a:off x="828675" y="1690688"/>
            <a:ext cx="7296150" cy="4652945"/>
          </a:xfrm>
        </p:spPr>
      </p:pic>
      <p:pic>
        <p:nvPicPr>
          <p:cNvPr id="7" name="Picture 6" descr="Background pattern&#10;&#10;Description automatically generated">
            <a:extLst>
              <a:ext uri="{FF2B5EF4-FFF2-40B4-BE49-F238E27FC236}">
                <a16:creationId xmlns:a16="http://schemas.microsoft.com/office/drawing/2014/main" id="{FA65F3C8-7B5F-67C4-EEC3-A1F286787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300912" y="3917148"/>
            <a:ext cx="2857500" cy="200025"/>
          </a:xfrm>
          <a:prstGeom prst="rect">
            <a:avLst/>
          </a:prstGeom>
        </p:spPr>
      </p:pic>
      <p:sp>
        <p:nvSpPr>
          <p:cNvPr id="8" name="TextBox 7">
            <a:extLst>
              <a:ext uri="{FF2B5EF4-FFF2-40B4-BE49-F238E27FC236}">
                <a16:creationId xmlns:a16="http://schemas.microsoft.com/office/drawing/2014/main" id="{54A8D253-D373-C233-AD82-99FE931ACA77}"/>
              </a:ext>
            </a:extLst>
          </p:cNvPr>
          <p:cNvSpPr txBox="1"/>
          <p:nvPr/>
        </p:nvSpPr>
        <p:spPr>
          <a:xfrm>
            <a:off x="8829675" y="2403744"/>
            <a:ext cx="718274" cy="369332"/>
          </a:xfrm>
          <a:prstGeom prst="rect">
            <a:avLst/>
          </a:prstGeom>
          <a:noFill/>
        </p:spPr>
        <p:txBody>
          <a:bodyPr wrap="none" rtlCol="0">
            <a:spAutoFit/>
          </a:bodyPr>
          <a:lstStyle/>
          <a:p>
            <a:r>
              <a:rPr lang="en-US" dirty="0"/>
              <a:t>80 </a:t>
            </a:r>
            <a:r>
              <a:rPr lang="en-US" dirty="0" err="1"/>
              <a:t>Gy</a:t>
            </a:r>
            <a:endParaRPr lang="en-US" dirty="0"/>
          </a:p>
        </p:txBody>
      </p:sp>
      <p:sp>
        <p:nvSpPr>
          <p:cNvPr id="9" name="TextBox 8">
            <a:extLst>
              <a:ext uri="{FF2B5EF4-FFF2-40B4-BE49-F238E27FC236}">
                <a16:creationId xmlns:a16="http://schemas.microsoft.com/office/drawing/2014/main" id="{AF27B0A2-A024-4B8D-407B-CF4DADB73FE8}"/>
              </a:ext>
            </a:extLst>
          </p:cNvPr>
          <p:cNvSpPr txBox="1"/>
          <p:nvPr/>
        </p:nvSpPr>
        <p:spPr>
          <a:xfrm>
            <a:off x="8829675" y="5261245"/>
            <a:ext cx="601255" cy="369332"/>
          </a:xfrm>
          <a:prstGeom prst="rect">
            <a:avLst/>
          </a:prstGeom>
          <a:noFill/>
        </p:spPr>
        <p:txBody>
          <a:bodyPr wrap="none" rtlCol="0">
            <a:spAutoFit/>
          </a:bodyPr>
          <a:lstStyle/>
          <a:p>
            <a:r>
              <a:rPr lang="en-US" dirty="0"/>
              <a:t>0 </a:t>
            </a:r>
            <a:r>
              <a:rPr lang="en-US" dirty="0" err="1"/>
              <a:t>Gy</a:t>
            </a:r>
            <a:endParaRPr lang="en-US" dirty="0"/>
          </a:p>
        </p:txBody>
      </p:sp>
      <p:sp>
        <p:nvSpPr>
          <p:cNvPr id="10" name="TextBox 9">
            <a:extLst>
              <a:ext uri="{FF2B5EF4-FFF2-40B4-BE49-F238E27FC236}">
                <a16:creationId xmlns:a16="http://schemas.microsoft.com/office/drawing/2014/main" id="{2D70EBA5-2CD6-5B28-C520-2376D94A0D5E}"/>
              </a:ext>
            </a:extLst>
          </p:cNvPr>
          <p:cNvSpPr txBox="1"/>
          <p:nvPr/>
        </p:nvSpPr>
        <p:spPr>
          <a:xfrm>
            <a:off x="9549652" y="2403744"/>
            <a:ext cx="1284326" cy="369332"/>
          </a:xfrm>
          <a:prstGeom prst="rect">
            <a:avLst/>
          </a:prstGeom>
          <a:noFill/>
        </p:spPr>
        <p:txBody>
          <a:bodyPr wrap="none" rtlCol="0">
            <a:spAutoFit/>
          </a:bodyPr>
          <a:lstStyle/>
          <a:p>
            <a:r>
              <a:rPr lang="en-US" i="1" dirty="0"/>
              <a:t>“high dose”</a:t>
            </a:r>
          </a:p>
        </p:txBody>
      </p:sp>
      <p:sp>
        <p:nvSpPr>
          <p:cNvPr id="11" name="TextBox 10">
            <a:extLst>
              <a:ext uri="{FF2B5EF4-FFF2-40B4-BE49-F238E27FC236}">
                <a16:creationId xmlns:a16="http://schemas.microsoft.com/office/drawing/2014/main" id="{4889B537-DC34-B2B1-BA0D-A84A8F6C5B9E}"/>
              </a:ext>
            </a:extLst>
          </p:cNvPr>
          <p:cNvSpPr txBox="1"/>
          <p:nvPr/>
        </p:nvSpPr>
        <p:spPr>
          <a:xfrm>
            <a:off x="9630956" y="5261245"/>
            <a:ext cx="1203022" cy="369332"/>
          </a:xfrm>
          <a:prstGeom prst="rect">
            <a:avLst/>
          </a:prstGeom>
          <a:noFill/>
        </p:spPr>
        <p:txBody>
          <a:bodyPr wrap="none" rtlCol="0">
            <a:spAutoFit/>
          </a:bodyPr>
          <a:lstStyle/>
          <a:p>
            <a:r>
              <a:rPr lang="en-US" i="1" dirty="0"/>
              <a:t>“low dose”</a:t>
            </a:r>
          </a:p>
        </p:txBody>
      </p:sp>
    </p:spTree>
    <p:extLst>
      <p:ext uri="{BB962C8B-B14F-4D97-AF65-F5344CB8AC3E}">
        <p14:creationId xmlns:p14="http://schemas.microsoft.com/office/powerpoint/2010/main" val="2817841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Spreading rays</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06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Irradiation strategy</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3CBA1CD-9477-1392-5DC7-9987E9439E37}"/>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a:off x="1871447" y="1516061"/>
            <a:ext cx="1133024" cy="1082673"/>
          </a:xfrm>
          <a:prstGeom prst="rect">
            <a:avLst/>
          </a:prstGeom>
        </p:spPr>
      </p:pic>
      <p:pic>
        <p:nvPicPr>
          <p:cNvPr id="6" name="Graphic 5">
            <a:extLst>
              <a:ext uri="{FF2B5EF4-FFF2-40B4-BE49-F238E27FC236}">
                <a16:creationId xmlns:a16="http://schemas.microsoft.com/office/drawing/2014/main" id="{0CCFE2D8-C5B2-DB48-7A39-FA5B9877E652}"/>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a:off x="5664427" y="973252"/>
            <a:ext cx="825047" cy="788382"/>
          </a:xfrm>
          <a:prstGeom prst="rect">
            <a:avLst/>
          </a:prstGeom>
        </p:spPr>
      </p:pic>
      <p:pic>
        <p:nvPicPr>
          <p:cNvPr id="9" name="Graphic 8">
            <a:extLst>
              <a:ext uri="{FF2B5EF4-FFF2-40B4-BE49-F238E27FC236}">
                <a16:creationId xmlns:a16="http://schemas.microsoft.com/office/drawing/2014/main" id="{6AEB8769-7DB8-2CF9-D6B8-7A97BED3B979}"/>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10800000">
            <a:off x="9202849" y="1511300"/>
            <a:ext cx="1133024" cy="1082673"/>
          </a:xfrm>
          <a:prstGeom prst="rect">
            <a:avLst/>
          </a:prstGeom>
        </p:spPr>
      </p:pic>
      <p:pic>
        <p:nvPicPr>
          <p:cNvPr id="12" name="Graphic 11">
            <a:extLst>
              <a:ext uri="{FF2B5EF4-FFF2-40B4-BE49-F238E27FC236}">
                <a16:creationId xmlns:a16="http://schemas.microsoft.com/office/drawing/2014/main" id="{66DF8369-8D66-7851-C70B-60D8AFBD7395}"/>
              </a:ext>
            </a:extLst>
          </p:cNvPr>
          <p:cNvPicPr>
            <a:picLocks noChangeAspect="1"/>
          </p:cNvPicPr>
          <p:nvPr/>
        </p:nvPicPr>
        <p:blipFill>
          <a:blip r:embed="rId4">
            <a:extLst>
              <a:ext uri="{28A0092B-C50C-407E-A947-70E740481C1C}">
                <a14:useLocalDpi xmlns:a14="http://schemas.microsoft.com/office/drawing/2010/main" val="0"/>
              </a:ext>
            </a:extLst>
          </a:blip>
          <a:srcRect l="9162" r="9162"/>
          <a:stretch/>
        </p:blipFill>
        <p:spPr>
          <a:xfrm rot="17730846" flipH="1">
            <a:off x="4765456" y="6065424"/>
            <a:ext cx="667856" cy="933452"/>
          </a:xfrm>
          <a:prstGeom prst="rect">
            <a:avLst/>
          </a:prstGeom>
        </p:spPr>
      </p:pic>
      <p:pic>
        <p:nvPicPr>
          <p:cNvPr id="13" name="Graphic 12">
            <a:extLst>
              <a:ext uri="{FF2B5EF4-FFF2-40B4-BE49-F238E27FC236}">
                <a16:creationId xmlns:a16="http://schemas.microsoft.com/office/drawing/2014/main" id="{F4A433E0-1AA5-2F23-4F2E-475B64783E1A}"/>
              </a:ext>
            </a:extLst>
          </p:cNvPr>
          <p:cNvPicPr>
            <a:picLocks noChangeAspect="1"/>
          </p:cNvPicPr>
          <p:nvPr/>
        </p:nvPicPr>
        <p:blipFill>
          <a:blip r:embed="rId4">
            <a:extLst>
              <a:ext uri="{28A0092B-C50C-407E-A947-70E740481C1C}">
                <a14:useLocalDpi xmlns:a14="http://schemas.microsoft.com/office/drawing/2010/main" val="0"/>
              </a:ext>
            </a:extLst>
          </a:blip>
          <a:srcRect l="18251" r="18251"/>
          <a:stretch/>
        </p:blipFill>
        <p:spPr>
          <a:xfrm rot="5400000">
            <a:off x="9522493" y="5239401"/>
            <a:ext cx="790575" cy="1421281"/>
          </a:xfrm>
          <a:prstGeom prst="rect">
            <a:avLst/>
          </a:prstGeom>
        </p:spPr>
      </p:pic>
      <p:pic>
        <p:nvPicPr>
          <p:cNvPr id="16" name="Graphic 15">
            <a:extLst>
              <a:ext uri="{FF2B5EF4-FFF2-40B4-BE49-F238E27FC236}">
                <a16:creationId xmlns:a16="http://schemas.microsoft.com/office/drawing/2014/main" id="{73EFD596-1F92-0FD9-5934-08654908C269}"/>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19482361">
            <a:off x="6945550" y="6134434"/>
            <a:ext cx="827342" cy="790575"/>
          </a:xfrm>
          <a:prstGeom prst="rect">
            <a:avLst/>
          </a:prstGeom>
        </p:spPr>
      </p:pic>
      <p:pic>
        <p:nvPicPr>
          <p:cNvPr id="17" name="Graphic 2">
            <a:extLst>
              <a:ext uri="{FF2B5EF4-FFF2-40B4-BE49-F238E27FC236}">
                <a16:creationId xmlns:a16="http://schemas.microsoft.com/office/drawing/2014/main" id="{FFB4502D-794C-2A48-0EB6-B8F0261B8E46}"/>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2999273">
            <a:off x="1757378" y="5707481"/>
            <a:ext cx="1514431" cy="909475"/>
          </a:xfrm>
          <a:prstGeom prst="rect">
            <a:avLst/>
          </a:prstGeom>
        </p:spPr>
      </p:pic>
    </p:spTree>
    <p:extLst>
      <p:ext uri="{BB962C8B-B14F-4D97-AF65-F5344CB8AC3E}">
        <p14:creationId xmlns:p14="http://schemas.microsoft.com/office/powerpoint/2010/main" val="298205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A75542-21A2-20C3-CF71-DC746B6F72C6}"/>
              </a:ext>
            </a:extLst>
          </p:cNvPr>
          <p:cNvPicPr>
            <a:picLocks noChangeAspect="1"/>
          </p:cNvPicPr>
          <p:nvPr/>
        </p:nvPicPr>
        <p:blipFill>
          <a:blip r:embed="rId2"/>
          <a:stretch>
            <a:fillRect/>
          </a:stretch>
        </p:blipFill>
        <p:spPr>
          <a:xfrm>
            <a:off x="1714500" y="1595675"/>
            <a:ext cx="4243472" cy="4844909"/>
          </a:xfrm>
          <a:prstGeom prst="rect">
            <a:avLst/>
          </a:prstGeom>
        </p:spPr>
      </p:pic>
      <p:pic>
        <p:nvPicPr>
          <p:cNvPr id="7" name="Graphic 6">
            <a:extLst>
              <a:ext uri="{FF2B5EF4-FFF2-40B4-BE49-F238E27FC236}">
                <a16:creationId xmlns:a16="http://schemas.microsoft.com/office/drawing/2014/main" id="{CCF11783-9709-2C99-8456-D5FD40E201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92178" y="1595675"/>
            <a:ext cx="4243472" cy="4844909"/>
          </a:xfrm>
          <a:prstGeom prst="rect">
            <a:avLst/>
          </a:prstGeom>
        </p:spPr>
      </p:pic>
      <p:sp>
        <p:nvSpPr>
          <p:cNvPr id="8" name="TextBox 7">
            <a:extLst>
              <a:ext uri="{FF2B5EF4-FFF2-40B4-BE49-F238E27FC236}">
                <a16:creationId xmlns:a16="http://schemas.microsoft.com/office/drawing/2014/main" id="{C6CDC2BA-083F-0C21-6C78-02F1851272C7}"/>
              </a:ext>
            </a:extLst>
          </p:cNvPr>
          <p:cNvSpPr txBox="1"/>
          <p:nvPr/>
        </p:nvSpPr>
        <p:spPr>
          <a:xfrm>
            <a:off x="3068493" y="6440584"/>
            <a:ext cx="1535485" cy="369332"/>
          </a:xfrm>
          <a:prstGeom prst="rect">
            <a:avLst/>
          </a:prstGeom>
          <a:noFill/>
        </p:spPr>
        <p:txBody>
          <a:bodyPr wrap="none" rtlCol="0">
            <a:spAutoFit/>
          </a:bodyPr>
          <a:lstStyle/>
          <a:p>
            <a:r>
              <a:rPr lang="en-US" dirty="0"/>
              <a:t>Ideal heatmap</a:t>
            </a:r>
          </a:p>
        </p:txBody>
      </p:sp>
      <p:sp>
        <p:nvSpPr>
          <p:cNvPr id="9" name="TextBox 8">
            <a:extLst>
              <a:ext uri="{FF2B5EF4-FFF2-40B4-BE49-F238E27FC236}">
                <a16:creationId xmlns:a16="http://schemas.microsoft.com/office/drawing/2014/main" id="{73549361-27EE-5BDC-8F8B-90372AA12A7B}"/>
              </a:ext>
            </a:extLst>
          </p:cNvPr>
          <p:cNvSpPr txBox="1"/>
          <p:nvPr/>
        </p:nvSpPr>
        <p:spPr>
          <a:xfrm>
            <a:off x="7761542" y="6440584"/>
            <a:ext cx="2104743" cy="369332"/>
          </a:xfrm>
          <a:prstGeom prst="rect">
            <a:avLst/>
          </a:prstGeom>
          <a:noFill/>
        </p:spPr>
        <p:txBody>
          <a:bodyPr wrap="none" rtlCol="0">
            <a:spAutoFit/>
          </a:bodyPr>
          <a:lstStyle/>
          <a:p>
            <a:r>
              <a:rPr lang="en-US" dirty="0"/>
              <a:t>Discretized heatmap</a:t>
            </a:r>
          </a:p>
        </p:txBody>
      </p:sp>
      <p:sp>
        <p:nvSpPr>
          <p:cNvPr id="10" name="Title 9">
            <a:extLst>
              <a:ext uri="{FF2B5EF4-FFF2-40B4-BE49-F238E27FC236}">
                <a16:creationId xmlns:a16="http://schemas.microsoft.com/office/drawing/2014/main" id="{B76FDBAF-E75B-A4CD-E6FE-083794F4ED72}"/>
              </a:ext>
            </a:extLst>
          </p:cNvPr>
          <p:cNvSpPr>
            <a:spLocks noGrp="1"/>
          </p:cNvSpPr>
          <p:nvPr>
            <p:ph type="title"/>
          </p:nvPr>
        </p:nvSpPr>
        <p:spPr/>
        <p:txBody>
          <a:bodyPr/>
          <a:lstStyle/>
          <a:p>
            <a:r>
              <a:rPr lang="en-US" dirty="0"/>
              <a:t>Delivering irradiation</a:t>
            </a:r>
          </a:p>
        </p:txBody>
      </p:sp>
    </p:spTree>
    <p:extLst>
      <p:ext uri="{BB962C8B-B14F-4D97-AF65-F5344CB8AC3E}">
        <p14:creationId xmlns:p14="http://schemas.microsoft.com/office/powerpoint/2010/main" val="181917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BA52-B146-4B3C-0853-0D1B3C58A694}"/>
              </a:ext>
            </a:extLst>
          </p:cNvPr>
          <p:cNvSpPr>
            <a:spLocks noGrp="1"/>
          </p:cNvSpPr>
          <p:nvPr>
            <p:ph type="title"/>
          </p:nvPr>
        </p:nvSpPr>
        <p:spPr/>
        <p:txBody>
          <a:bodyPr/>
          <a:lstStyle/>
          <a:p>
            <a:r>
              <a:rPr lang="en-US" dirty="0"/>
              <a:t>Delivering discretized dose</a:t>
            </a:r>
          </a:p>
        </p:txBody>
      </p:sp>
      <p:pic>
        <p:nvPicPr>
          <p:cNvPr id="6" name="Picture 5" descr="A picture containing text, tool, weapon, scissors&#10;&#10;Description automatically generated">
            <a:extLst>
              <a:ext uri="{FF2B5EF4-FFF2-40B4-BE49-F238E27FC236}">
                <a16:creationId xmlns:a16="http://schemas.microsoft.com/office/drawing/2014/main" id="{F3344CDE-F9FF-72AC-53FC-13916FFB8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3180" y="3340135"/>
            <a:ext cx="1263457" cy="1323146"/>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DC6A9D0E-5F3A-0C23-ECFD-65BC6DFD2F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9166" y="3337718"/>
            <a:ext cx="1057573" cy="1325563"/>
          </a:xfrm>
          <a:prstGeom prst="rect">
            <a:avLst/>
          </a:prstGeom>
        </p:spPr>
      </p:pic>
      <p:pic>
        <p:nvPicPr>
          <p:cNvPr id="10" name="Picture 9" descr="A picture containing weapon, tool&#10;&#10;Description automatically generated">
            <a:extLst>
              <a:ext uri="{FF2B5EF4-FFF2-40B4-BE49-F238E27FC236}">
                <a16:creationId xmlns:a16="http://schemas.microsoft.com/office/drawing/2014/main" id="{BE8BAD29-00ED-70FB-11A3-597A19E981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3800" y="3340135"/>
            <a:ext cx="1647449" cy="1323146"/>
          </a:xfrm>
          <a:prstGeom prst="rect">
            <a:avLst/>
          </a:prstGeom>
        </p:spPr>
      </p:pic>
      <p:pic>
        <p:nvPicPr>
          <p:cNvPr id="12" name="Picture 11" descr="A picture containing text, weapon&#10;&#10;Description automatically generated">
            <a:extLst>
              <a:ext uri="{FF2B5EF4-FFF2-40B4-BE49-F238E27FC236}">
                <a16:creationId xmlns:a16="http://schemas.microsoft.com/office/drawing/2014/main" id="{3C4683A5-248A-19ED-9EFA-BC6FCEF54B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3778" y="3340135"/>
            <a:ext cx="1436872" cy="1323146"/>
          </a:xfrm>
          <a:prstGeom prst="rect">
            <a:avLst/>
          </a:prstGeom>
        </p:spPr>
      </p:pic>
      <p:sp>
        <p:nvSpPr>
          <p:cNvPr id="13" name="TextBox 12">
            <a:extLst>
              <a:ext uri="{FF2B5EF4-FFF2-40B4-BE49-F238E27FC236}">
                <a16:creationId xmlns:a16="http://schemas.microsoft.com/office/drawing/2014/main" id="{13039933-96DA-0FF1-F2B0-46B739855F1E}"/>
              </a:ext>
            </a:extLst>
          </p:cNvPr>
          <p:cNvSpPr txBox="1"/>
          <p:nvPr/>
        </p:nvSpPr>
        <p:spPr>
          <a:xfrm>
            <a:off x="3118921" y="3777465"/>
            <a:ext cx="390189" cy="446068"/>
          </a:xfrm>
          <a:prstGeom prst="rect">
            <a:avLst/>
          </a:prstGeom>
          <a:noFill/>
        </p:spPr>
        <p:txBody>
          <a:bodyPr wrap="none" rtlCol="0">
            <a:spAutoFit/>
          </a:bodyPr>
          <a:lstStyle/>
          <a:p>
            <a:r>
              <a:rPr lang="en-US" b="1" dirty="0"/>
              <a:t>+</a:t>
            </a:r>
          </a:p>
        </p:txBody>
      </p:sp>
      <p:sp>
        <p:nvSpPr>
          <p:cNvPr id="14" name="TextBox 13">
            <a:extLst>
              <a:ext uri="{FF2B5EF4-FFF2-40B4-BE49-F238E27FC236}">
                <a16:creationId xmlns:a16="http://schemas.microsoft.com/office/drawing/2014/main" id="{B2F6E493-4765-5450-E2A4-02FB45DDDC2C}"/>
              </a:ext>
            </a:extLst>
          </p:cNvPr>
          <p:cNvSpPr txBox="1"/>
          <p:nvPr/>
        </p:nvSpPr>
        <p:spPr>
          <a:xfrm>
            <a:off x="5511820" y="3777465"/>
            <a:ext cx="390189" cy="446068"/>
          </a:xfrm>
          <a:prstGeom prst="rect">
            <a:avLst/>
          </a:prstGeom>
          <a:noFill/>
        </p:spPr>
        <p:txBody>
          <a:bodyPr wrap="none" rtlCol="0">
            <a:spAutoFit/>
          </a:bodyPr>
          <a:lstStyle/>
          <a:p>
            <a:r>
              <a:rPr lang="en-US" b="1" dirty="0"/>
              <a:t>+</a:t>
            </a:r>
          </a:p>
        </p:txBody>
      </p:sp>
      <p:sp>
        <p:nvSpPr>
          <p:cNvPr id="15" name="TextBox 14">
            <a:extLst>
              <a:ext uri="{FF2B5EF4-FFF2-40B4-BE49-F238E27FC236}">
                <a16:creationId xmlns:a16="http://schemas.microsoft.com/office/drawing/2014/main" id="{7905C942-158A-75A8-F028-D7CF6B72DBB4}"/>
              </a:ext>
            </a:extLst>
          </p:cNvPr>
          <p:cNvSpPr txBox="1"/>
          <p:nvPr/>
        </p:nvSpPr>
        <p:spPr>
          <a:xfrm>
            <a:off x="7727807" y="3798350"/>
            <a:ext cx="390189" cy="446068"/>
          </a:xfrm>
          <a:prstGeom prst="rect">
            <a:avLst/>
          </a:prstGeom>
          <a:noFill/>
        </p:spPr>
        <p:txBody>
          <a:bodyPr wrap="none" rtlCol="0">
            <a:spAutoFit/>
          </a:bodyPr>
          <a:lstStyle/>
          <a:p>
            <a:r>
              <a:rPr lang="en-US" b="1" dirty="0"/>
              <a:t>+</a:t>
            </a:r>
          </a:p>
        </p:txBody>
      </p:sp>
      <p:sp>
        <p:nvSpPr>
          <p:cNvPr id="16" name="TextBox 15">
            <a:extLst>
              <a:ext uri="{FF2B5EF4-FFF2-40B4-BE49-F238E27FC236}">
                <a16:creationId xmlns:a16="http://schemas.microsoft.com/office/drawing/2014/main" id="{6DCD709E-5008-DE09-7AB0-011563587D25}"/>
              </a:ext>
            </a:extLst>
          </p:cNvPr>
          <p:cNvSpPr txBox="1"/>
          <p:nvPr/>
        </p:nvSpPr>
        <p:spPr>
          <a:xfrm>
            <a:off x="9737911" y="3777465"/>
            <a:ext cx="390189" cy="446068"/>
          </a:xfrm>
          <a:prstGeom prst="rect">
            <a:avLst/>
          </a:prstGeom>
          <a:noFill/>
        </p:spPr>
        <p:txBody>
          <a:bodyPr wrap="none" rtlCol="0">
            <a:spAutoFit/>
          </a:bodyPr>
          <a:lstStyle/>
          <a:p>
            <a:r>
              <a:rPr lang="en-US" b="1" dirty="0"/>
              <a:t>=</a:t>
            </a:r>
          </a:p>
        </p:txBody>
      </p:sp>
      <p:pic>
        <p:nvPicPr>
          <p:cNvPr id="18" name="Picture 17" descr="A picture containing text, clipart&#10;&#10;Description automatically generated">
            <a:extLst>
              <a:ext uri="{FF2B5EF4-FFF2-40B4-BE49-F238E27FC236}">
                <a16:creationId xmlns:a16="http://schemas.microsoft.com/office/drawing/2014/main" id="{D3214C50-CE08-51FA-4A54-0846882531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09269" y="3337718"/>
            <a:ext cx="817531" cy="1323146"/>
          </a:xfrm>
          <a:prstGeom prst="rect">
            <a:avLst/>
          </a:prstGeom>
        </p:spPr>
      </p:pic>
      <p:pic>
        <p:nvPicPr>
          <p:cNvPr id="20" name="Graphic 19">
            <a:extLst>
              <a:ext uri="{FF2B5EF4-FFF2-40B4-BE49-F238E27FC236}">
                <a16:creationId xmlns:a16="http://schemas.microsoft.com/office/drawing/2014/main" id="{64A58287-1D02-C75A-52B4-3BDC2DF72A83}"/>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0243" t="11212" r="24300" b="9943"/>
          <a:stretch/>
        </p:blipFill>
        <p:spPr>
          <a:xfrm>
            <a:off x="10350500" y="268288"/>
            <a:ext cx="876300" cy="1422400"/>
          </a:xfrm>
          <a:prstGeom prst="rect">
            <a:avLst/>
          </a:prstGeom>
        </p:spPr>
      </p:pic>
      <p:sp>
        <p:nvSpPr>
          <p:cNvPr id="21" name="TextBox 20">
            <a:extLst>
              <a:ext uri="{FF2B5EF4-FFF2-40B4-BE49-F238E27FC236}">
                <a16:creationId xmlns:a16="http://schemas.microsoft.com/office/drawing/2014/main" id="{0C97D0E3-5DDB-64AA-75DA-D4A04E842F75}"/>
              </a:ext>
            </a:extLst>
          </p:cNvPr>
          <p:cNvSpPr txBox="1"/>
          <p:nvPr/>
        </p:nvSpPr>
        <p:spPr>
          <a:xfrm>
            <a:off x="9990034" y="1602859"/>
            <a:ext cx="1597232" cy="369332"/>
          </a:xfrm>
          <a:prstGeom prst="rect">
            <a:avLst/>
          </a:prstGeom>
          <a:noFill/>
        </p:spPr>
        <p:txBody>
          <a:bodyPr wrap="none" rtlCol="0">
            <a:spAutoFit/>
          </a:bodyPr>
          <a:lstStyle/>
          <a:p>
            <a:r>
              <a:rPr lang="en-US" i="1" dirty="0">
                <a:solidFill>
                  <a:schemeClr val="bg1">
                    <a:lumMod val="50000"/>
                  </a:schemeClr>
                </a:solidFill>
              </a:rPr>
              <a:t>dose to deliver</a:t>
            </a:r>
          </a:p>
        </p:txBody>
      </p:sp>
    </p:spTree>
    <p:extLst>
      <p:ext uri="{BB962C8B-B14F-4D97-AF65-F5344CB8AC3E}">
        <p14:creationId xmlns:p14="http://schemas.microsoft.com/office/powerpoint/2010/main" val="306630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9C4BB-5FD9-25F7-5D74-D1DE2FEC03C1}"/>
              </a:ext>
            </a:extLst>
          </p:cNvPr>
          <p:cNvSpPr>
            <a:spLocks noGrp="1"/>
          </p:cNvSpPr>
          <p:nvPr>
            <p:ph type="title"/>
          </p:nvPr>
        </p:nvSpPr>
        <p:spPr/>
        <p:txBody>
          <a:bodyPr/>
          <a:lstStyle/>
          <a:p>
            <a:pPr algn="ctr"/>
            <a:r>
              <a:rPr lang="en-US" dirty="0"/>
              <a:t>Problem statement</a:t>
            </a:r>
          </a:p>
        </p:txBody>
      </p:sp>
      <p:grpSp>
        <p:nvGrpSpPr>
          <p:cNvPr id="4" name="Group 3">
            <a:extLst>
              <a:ext uri="{FF2B5EF4-FFF2-40B4-BE49-F238E27FC236}">
                <a16:creationId xmlns:a16="http://schemas.microsoft.com/office/drawing/2014/main" id="{B407B3DE-C225-73F3-A58E-4EE9D00B285C}"/>
              </a:ext>
            </a:extLst>
          </p:cNvPr>
          <p:cNvGrpSpPr/>
          <p:nvPr/>
        </p:nvGrpSpPr>
        <p:grpSpPr>
          <a:xfrm>
            <a:off x="3830161" y="1690688"/>
            <a:ext cx="4531678" cy="4386982"/>
            <a:chOff x="0" y="1325563"/>
            <a:chExt cx="4531678" cy="4386982"/>
          </a:xfrm>
        </p:grpSpPr>
        <p:pic>
          <p:nvPicPr>
            <p:cNvPr id="3" name="Picture 2" descr="Table&#10;&#10;Description automatically generated">
              <a:extLst>
                <a:ext uri="{FF2B5EF4-FFF2-40B4-BE49-F238E27FC236}">
                  <a16:creationId xmlns:a16="http://schemas.microsoft.com/office/drawing/2014/main" id="{49C0DBD5-43E8-6C31-4144-D69E0CFF402F}"/>
                </a:ext>
              </a:extLst>
            </p:cNvPr>
            <p:cNvPicPr>
              <a:picLocks noChangeAspect="1"/>
            </p:cNvPicPr>
            <p:nvPr/>
          </p:nvPicPr>
          <p:blipFill>
            <a:blip r:embed="rId2"/>
            <a:stretch>
              <a:fillRect/>
            </a:stretch>
          </p:blipFill>
          <p:spPr>
            <a:xfrm>
              <a:off x="0" y="1325563"/>
              <a:ext cx="4531678" cy="4017650"/>
            </a:xfrm>
            <a:prstGeom prst="rect">
              <a:avLst/>
            </a:prstGeom>
          </p:spPr>
        </p:pic>
        <p:sp>
          <p:nvSpPr>
            <p:cNvPr id="6" name="TextBox 5">
              <a:extLst>
                <a:ext uri="{FF2B5EF4-FFF2-40B4-BE49-F238E27FC236}">
                  <a16:creationId xmlns:a16="http://schemas.microsoft.com/office/drawing/2014/main" id="{FBA481F2-1C78-1235-24CB-44DC8FC5015F}"/>
                </a:ext>
              </a:extLst>
            </p:cNvPr>
            <p:cNvSpPr txBox="1"/>
            <p:nvPr/>
          </p:nvSpPr>
          <p:spPr>
            <a:xfrm>
              <a:off x="1302209" y="5343213"/>
              <a:ext cx="1927259" cy="369332"/>
            </a:xfrm>
            <a:prstGeom prst="rect">
              <a:avLst/>
            </a:prstGeom>
            <a:noFill/>
          </p:spPr>
          <p:txBody>
            <a:bodyPr wrap="none" rtlCol="0">
              <a:spAutoFit/>
            </a:bodyPr>
            <a:lstStyle/>
            <a:p>
              <a:r>
                <a:rPr lang="en-US" dirty="0"/>
                <a:t>List of “objectives”</a:t>
              </a:r>
            </a:p>
          </p:txBody>
        </p:sp>
      </p:grpSp>
      <p:pic>
        <p:nvPicPr>
          <p:cNvPr id="8" name="Picture 7" descr="A person with a stethoscope around his neck&#10;&#10;Description automatically generated">
            <a:extLst>
              <a:ext uri="{FF2B5EF4-FFF2-40B4-BE49-F238E27FC236}">
                <a16:creationId xmlns:a16="http://schemas.microsoft.com/office/drawing/2014/main" id="{D3312E7B-00F2-0030-A739-F34C6A9A6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61" y="2784468"/>
            <a:ext cx="2923870" cy="2923870"/>
          </a:xfrm>
          <a:prstGeom prst="rect">
            <a:avLst/>
          </a:prstGeom>
        </p:spPr>
      </p:pic>
      <p:cxnSp>
        <p:nvCxnSpPr>
          <p:cNvPr id="10" name="Straight Arrow Connector 9">
            <a:extLst>
              <a:ext uri="{FF2B5EF4-FFF2-40B4-BE49-F238E27FC236}">
                <a16:creationId xmlns:a16="http://schemas.microsoft.com/office/drawing/2014/main" id="{DD023F4A-AFC6-682B-6327-26307E7D574B}"/>
              </a:ext>
            </a:extLst>
          </p:cNvPr>
          <p:cNvCxnSpPr>
            <a:endCxn id="3" idx="1"/>
          </p:cNvCxnSpPr>
          <p:nvPr/>
        </p:nvCxnSpPr>
        <p:spPr>
          <a:xfrm flipV="1">
            <a:off x="2400300" y="3699513"/>
            <a:ext cx="1429861" cy="1015362"/>
          </a:xfrm>
          <a:prstGeom prst="straightConnector1">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267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1f083006354_0_200"/>
          <p:cNvSpPr txBox="1">
            <a:spLocks noGrp="1"/>
          </p:cNvSpPr>
          <p:nvPr>
            <p:ph type="ctrTitle"/>
          </p:nvPr>
        </p:nvSpPr>
        <p:spPr>
          <a:xfrm>
            <a:off x="6194600" y="841475"/>
            <a:ext cx="5679600" cy="3287100"/>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chemeClr val="accent1"/>
              </a:buClr>
              <a:buSzPts val="4400"/>
              <a:buNone/>
            </a:pPr>
            <a:r>
              <a:rPr lang="fr-FR" sz="4400" b="0" dirty="0">
                <a:solidFill>
                  <a:schemeClr val="lt2"/>
                </a:solidFill>
                <a:latin typeface="Open Sans SemiBold"/>
                <a:ea typeface="Open Sans SemiBold"/>
                <a:cs typeface="Open Sans SemiBold"/>
                <a:sym typeface="Open Sans SemiBold"/>
              </a:rPr>
              <a:t>Re-</a:t>
            </a:r>
            <a:r>
              <a:rPr lang="fr-FR" sz="4400" b="0" dirty="0" err="1">
                <a:solidFill>
                  <a:schemeClr val="lt2"/>
                </a:solidFill>
                <a:latin typeface="Open Sans SemiBold"/>
                <a:ea typeface="Open Sans SemiBold"/>
                <a:cs typeface="Open Sans SemiBold"/>
                <a:sym typeface="Open Sans SemiBold"/>
              </a:rPr>
              <a:t>inventing</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3600"/>
              <a:buNone/>
            </a:pPr>
            <a:r>
              <a:rPr lang="fr-FR" sz="3600" b="0" dirty="0">
                <a:solidFill>
                  <a:schemeClr val="lt2"/>
                </a:solidFill>
                <a:latin typeface="Open Sans"/>
                <a:ea typeface="Open Sans"/>
                <a:cs typeface="Open Sans"/>
                <a:sym typeface="Open Sans"/>
              </a:rPr>
              <a:t>cancer </a:t>
            </a:r>
            <a:r>
              <a:rPr lang="fr-FR" sz="3600" b="0" dirty="0" err="1">
                <a:solidFill>
                  <a:schemeClr val="lt2"/>
                </a:solidFill>
                <a:latin typeface="Open Sans"/>
                <a:ea typeface="Open Sans"/>
                <a:cs typeface="Open Sans"/>
                <a:sym typeface="Open Sans"/>
              </a:rPr>
              <a:t>treatment</a:t>
            </a:r>
            <a:r>
              <a:rPr lang="fr-FR" sz="3600" b="0" dirty="0">
                <a:solidFill>
                  <a:schemeClr val="lt2"/>
                </a:solidFill>
                <a:latin typeface="Open Sans"/>
                <a:ea typeface="Open Sans"/>
                <a:cs typeface="Open Sans"/>
                <a:sym typeface="Open Sans"/>
              </a:rPr>
              <a:t> </a:t>
            </a:r>
            <a:r>
              <a:rPr lang="fr-FR" sz="3600" b="0" dirty="0" err="1">
                <a:solidFill>
                  <a:schemeClr val="lt2"/>
                </a:solidFill>
                <a:latin typeface="Open Sans"/>
                <a:ea typeface="Open Sans"/>
                <a:cs typeface="Open Sans"/>
                <a:sym typeface="Open Sans"/>
              </a:rPr>
              <a:t>with</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4000"/>
              <a:buNone/>
            </a:pPr>
            <a:r>
              <a:rPr lang="fr-FR" sz="4000" b="0" dirty="0" err="1">
                <a:solidFill>
                  <a:schemeClr val="lt2"/>
                </a:solidFill>
                <a:latin typeface="Open Sans SemiBold"/>
                <a:ea typeface="Open Sans SemiBold"/>
                <a:cs typeface="Open Sans SemiBold"/>
                <a:sym typeface="Open Sans SemiBold"/>
              </a:rPr>
              <a:t>Artificial</a:t>
            </a:r>
            <a:r>
              <a:rPr lang="fr-FR" sz="4000" b="0" dirty="0">
                <a:solidFill>
                  <a:schemeClr val="lt2"/>
                </a:solidFill>
                <a:latin typeface="Open Sans SemiBold"/>
                <a:ea typeface="Open Sans SemiBold"/>
                <a:cs typeface="Open Sans SemiBold"/>
                <a:sym typeface="Open Sans SemiBold"/>
              </a:rPr>
              <a:t> Intelligence</a:t>
            </a:r>
            <a:endParaRPr sz="1400" b="0" dirty="0">
              <a:solidFill>
                <a:srgbClr val="000000"/>
              </a:solidFill>
              <a:latin typeface="Arial"/>
              <a:ea typeface="Arial"/>
              <a:cs typeface="Arial"/>
              <a:sym typeface="Arial"/>
            </a:endParaRPr>
          </a:p>
          <a:p>
            <a:pPr marL="0" lvl="0" indent="0" algn="r" rtl="0">
              <a:lnSpc>
                <a:spcPct val="100000"/>
              </a:lnSpc>
              <a:spcBef>
                <a:spcPts val="0"/>
              </a:spcBef>
              <a:spcAft>
                <a:spcPts val="0"/>
              </a:spcAft>
              <a:buClr>
                <a:schemeClr val="dk2"/>
              </a:buClr>
              <a:buSzPts val="6000"/>
              <a:buNone/>
            </a:pPr>
            <a:endParaRPr dirty="0">
              <a:solidFill>
                <a:schemeClr val="lt2"/>
              </a:solidFill>
              <a:latin typeface="Arial"/>
              <a:ea typeface="Arial"/>
              <a:cs typeface="Arial"/>
              <a:sym typeface="Arial"/>
            </a:endParaRPr>
          </a:p>
        </p:txBody>
      </p:sp>
      <p:cxnSp>
        <p:nvCxnSpPr>
          <p:cNvPr id="44" name="Google Shape;44;g1f083006354_0_200"/>
          <p:cNvCxnSpPr/>
          <p:nvPr/>
        </p:nvCxnSpPr>
        <p:spPr>
          <a:xfrm>
            <a:off x="6194612" y="4390554"/>
            <a:ext cx="5997300" cy="0"/>
          </a:xfrm>
          <a:prstGeom prst="straightConnector1">
            <a:avLst/>
          </a:prstGeom>
          <a:noFill/>
          <a:ln w="28575" cap="flat" cmpd="sng">
            <a:solidFill>
              <a:srgbClr val="80E8F9"/>
            </a:solidFill>
            <a:prstDash val="solid"/>
            <a:round/>
            <a:headEnd type="none" w="sm" len="sm"/>
            <a:tailEnd type="none" w="sm" len="sm"/>
          </a:ln>
        </p:spPr>
      </p:cxnSp>
      <p:pic>
        <p:nvPicPr>
          <p:cNvPr id="45" name="Google Shape;45;g1f083006354_0_200"/>
          <p:cNvPicPr preferRelativeResize="0"/>
          <p:nvPr/>
        </p:nvPicPr>
        <p:blipFill rotWithShape="1">
          <a:blip r:embed="rId3">
            <a:alphaModFix/>
          </a:blip>
          <a:srcRect t="29378" b="29382"/>
          <a:stretch/>
        </p:blipFill>
        <p:spPr>
          <a:xfrm>
            <a:off x="6047987" y="4533499"/>
            <a:ext cx="5467976" cy="2254975"/>
          </a:xfrm>
          <a:prstGeom prst="rect">
            <a:avLst/>
          </a:prstGeom>
          <a:noFill/>
          <a:ln>
            <a:noFill/>
          </a:ln>
        </p:spPr>
      </p:pic>
      <p:pic>
        <p:nvPicPr>
          <p:cNvPr id="46" name="Google Shape;46;g1f083006354_0_200"/>
          <p:cNvPicPr preferRelativeResize="0"/>
          <p:nvPr/>
        </p:nvPicPr>
        <p:blipFill rotWithShape="1">
          <a:blip r:embed="rId4">
            <a:alphaModFix/>
          </a:blip>
          <a:srcRect/>
          <a:stretch/>
        </p:blipFill>
        <p:spPr>
          <a:xfrm>
            <a:off x="900425" y="1345126"/>
            <a:ext cx="4274068" cy="43386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19" name="Content Placeholder 18" descr="Text&#10;&#10;Description automatically generated">
            <a:extLst>
              <a:ext uri="{FF2B5EF4-FFF2-40B4-BE49-F238E27FC236}">
                <a16:creationId xmlns:a16="http://schemas.microsoft.com/office/drawing/2014/main" id="{8E1E8791-A48E-B924-ED24-3CA9B310C3DB}"/>
              </a:ext>
            </a:extLst>
          </p:cNvPr>
          <p:cNvPicPr>
            <a:picLocks noGrp="1" noChangeAspect="1"/>
          </p:cNvPicPr>
          <p:nvPr>
            <p:ph idx="1"/>
          </p:nvPr>
        </p:nvPicPr>
        <p:blipFill rotWithShape="1">
          <a:blip r:embed="rId3"/>
          <a:srcRect t="10580"/>
          <a:stretch/>
        </p:blipFill>
        <p:spPr>
          <a:xfrm>
            <a:off x="1195499" y="1314450"/>
            <a:ext cx="9839101" cy="5543549"/>
          </a:xfrm>
          <a:prstGeom prst="rect">
            <a:avLst/>
          </a:prstGeom>
        </p:spPr>
      </p:pic>
    </p:spTree>
    <p:extLst>
      <p:ext uri="{BB962C8B-B14F-4D97-AF65-F5344CB8AC3E}">
        <p14:creationId xmlns:p14="http://schemas.microsoft.com/office/powerpoint/2010/main" val="440216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6" name="Content Placeholder 5" descr="Graphical user interface, text, application&#10;&#10;Description automatically generated">
            <a:extLst>
              <a:ext uri="{FF2B5EF4-FFF2-40B4-BE49-F238E27FC236}">
                <a16:creationId xmlns:a16="http://schemas.microsoft.com/office/drawing/2014/main" id="{6EA4323F-ADA9-1D01-46E1-351C9E2F9AFB}"/>
              </a:ext>
            </a:extLst>
          </p:cNvPr>
          <p:cNvPicPr>
            <a:picLocks noGrp="1" noChangeAspect="1"/>
          </p:cNvPicPr>
          <p:nvPr>
            <p:ph idx="1"/>
          </p:nvPr>
        </p:nvPicPr>
        <p:blipFill rotWithShape="1">
          <a:blip r:embed="rId3"/>
          <a:srcRect t="1" b="84677"/>
          <a:stretch/>
        </p:blipFill>
        <p:spPr>
          <a:xfrm>
            <a:off x="857250" y="1314451"/>
            <a:ext cx="10477500" cy="406401"/>
          </a:xfrm>
          <a:prstGeom prst="rect">
            <a:avLst/>
          </a:prstGeom>
        </p:spPr>
      </p:pic>
      <p:pic>
        <p:nvPicPr>
          <p:cNvPr id="7" name="Picture 6" descr="Text&#10;&#10;Description automatically generated">
            <a:extLst>
              <a:ext uri="{FF2B5EF4-FFF2-40B4-BE49-F238E27FC236}">
                <a16:creationId xmlns:a16="http://schemas.microsoft.com/office/drawing/2014/main" id="{DE1FFE64-57CE-0A8B-45D0-EFFB956CDDF1}"/>
              </a:ext>
            </a:extLst>
          </p:cNvPr>
          <p:cNvPicPr>
            <a:picLocks noChangeAspect="1"/>
          </p:cNvPicPr>
          <p:nvPr/>
        </p:nvPicPr>
        <p:blipFill rotWithShape="1">
          <a:blip r:embed="rId4"/>
          <a:srcRect b="85422"/>
          <a:stretch/>
        </p:blipFill>
        <p:spPr>
          <a:xfrm>
            <a:off x="857250" y="4183745"/>
            <a:ext cx="10515600" cy="406401"/>
          </a:xfrm>
          <a:prstGeom prst="rect">
            <a:avLst/>
          </a:prstGeom>
        </p:spPr>
      </p:pic>
      <p:pic>
        <p:nvPicPr>
          <p:cNvPr id="8" name="Picture 7" descr="Text&#10;&#10;Description automatically generated">
            <a:extLst>
              <a:ext uri="{FF2B5EF4-FFF2-40B4-BE49-F238E27FC236}">
                <a16:creationId xmlns:a16="http://schemas.microsoft.com/office/drawing/2014/main" id="{C1EBEABE-D4D7-D12F-9137-350A3AD36847}"/>
              </a:ext>
            </a:extLst>
          </p:cNvPr>
          <p:cNvPicPr>
            <a:picLocks noChangeAspect="1"/>
          </p:cNvPicPr>
          <p:nvPr/>
        </p:nvPicPr>
        <p:blipFill rotWithShape="1">
          <a:blip r:embed="rId4"/>
          <a:srcRect l="28976" t="36310" r="30030" b="44690"/>
          <a:stretch/>
        </p:blipFill>
        <p:spPr>
          <a:xfrm>
            <a:off x="3287714" y="4809462"/>
            <a:ext cx="5654671" cy="694796"/>
          </a:xfrm>
          <a:prstGeom prst="rect">
            <a:avLst/>
          </a:prstGeom>
        </p:spPr>
      </p:pic>
      <p:pic>
        <p:nvPicPr>
          <p:cNvPr id="9" name="Content Placeholder 5" descr="Graphical user interface, text, application&#10;&#10;Description automatically generated">
            <a:extLst>
              <a:ext uri="{FF2B5EF4-FFF2-40B4-BE49-F238E27FC236}">
                <a16:creationId xmlns:a16="http://schemas.microsoft.com/office/drawing/2014/main" id="{DFA8F8FD-01E2-E41B-6A3D-16995A5CFF03}"/>
              </a:ext>
            </a:extLst>
          </p:cNvPr>
          <p:cNvPicPr>
            <a:picLocks noChangeAspect="1"/>
          </p:cNvPicPr>
          <p:nvPr/>
        </p:nvPicPr>
        <p:blipFill rotWithShape="1">
          <a:blip r:embed="rId3"/>
          <a:srcRect l="31991" t="29790" r="29082" b="35598"/>
          <a:stretch/>
        </p:blipFill>
        <p:spPr>
          <a:xfrm>
            <a:off x="3543938" y="1720852"/>
            <a:ext cx="5104124" cy="1148881"/>
          </a:xfrm>
          <a:prstGeom prst="rect">
            <a:avLst/>
          </a:prstGeom>
        </p:spPr>
      </p:pic>
      <p:pic>
        <p:nvPicPr>
          <p:cNvPr id="10" name="Picture 9" descr="Table&#10;&#10;Description automatically generated">
            <a:extLst>
              <a:ext uri="{FF2B5EF4-FFF2-40B4-BE49-F238E27FC236}">
                <a16:creationId xmlns:a16="http://schemas.microsoft.com/office/drawing/2014/main" id="{2120F06C-A23B-AA5D-3927-27DF2C169FDD}"/>
              </a:ext>
            </a:extLst>
          </p:cNvPr>
          <p:cNvPicPr>
            <a:picLocks noChangeAspect="1"/>
          </p:cNvPicPr>
          <p:nvPr/>
        </p:nvPicPr>
        <p:blipFill>
          <a:blip r:embed="rId5"/>
          <a:stretch>
            <a:fillRect/>
          </a:stretch>
        </p:blipFill>
        <p:spPr>
          <a:xfrm>
            <a:off x="8906597" y="2353037"/>
            <a:ext cx="1944913" cy="1724301"/>
          </a:xfrm>
          <a:prstGeom prst="rect">
            <a:avLst/>
          </a:prstGeom>
        </p:spPr>
      </p:pic>
      <p:sp>
        <p:nvSpPr>
          <p:cNvPr id="11" name="Freeform: Shape 10">
            <a:extLst>
              <a:ext uri="{FF2B5EF4-FFF2-40B4-BE49-F238E27FC236}">
                <a16:creationId xmlns:a16="http://schemas.microsoft.com/office/drawing/2014/main" id="{1325ACAD-E0A3-13C0-AB56-35C138804262}"/>
              </a:ext>
            </a:extLst>
          </p:cNvPr>
          <p:cNvSpPr/>
          <p:nvPr/>
        </p:nvSpPr>
        <p:spPr>
          <a:xfrm>
            <a:off x="4366078" y="2800337"/>
            <a:ext cx="4690836" cy="475798"/>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4" name="Picture 13" descr="Text&#10;&#10;Description automatically generated">
            <a:extLst>
              <a:ext uri="{FF2B5EF4-FFF2-40B4-BE49-F238E27FC236}">
                <a16:creationId xmlns:a16="http://schemas.microsoft.com/office/drawing/2014/main" id="{7FF3661D-53D2-7A4F-93CD-B78748F0C252}"/>
              </a:ext>
            </a:extLst>
          </p:cNvPr>
          <p:cNvPicPr>
            <a:picLocks noChangeAspect="1"/>
          </p:cNvPicPr>
          <p:nvPr/>
        </p:nvPicPr>
        <p:blipFill rotWithShape="1">
          <a:blip r:embed="rId4"/>
          <a:srcRect l="27522" t="75315" r="57362" b="10796"/>
          <a:stretch/>
        </p:blipFill>
        <p:spPr>
          <a:xfrm>
            <a:off x="3287714" y="5670023"/>
            <a:ext cx="2387097" cy="58148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615EC2-066A-73AF-A7E8-BE0EC4584C95}"/>
                  </a:ext>
                </a:extLst>
              </p:cNvPr>
              <p:cNvSpPr txBox="1"/>
              <p:nvPr/>
            </p:nvSpPr>
            <p:spPr>
              <a:xfrm>
                <a:off x="5800051" y="6232370"/>
                <a:ext cx="5533694" cy="369332"/>
              </a:xfrm>
              <a:prstGeom prst="rect">
                <a:avLst/>
              </a:prstGeom>
              <a:noFill/>
            </p:spPr>
            <p:txBody>
              <a:bodyPr wrap="none" rtlCol="0">
                <a:spAutoFit/>
              </a:bodyPr>
              <a:lstStyle/>
              <a:p>
                <a:r>
                  <a:rPr lang="en-US" i="1" dirty="0">
                    <a:solidFill>
                      <a:schemeClr val="bg1">
                        <a:lumMod val="50000"/>
                      </a:schemeClr>
                    </a:solidFill>
                  </a:rPr>
                  <a:t>if constraint is not satisfied for structure </a:t>
                </a:r>
                <a14:m>
                  <m:oMath xmlns:m="http://schemas.openxmlformats.org/officeDocument/2006/math">
                    <m:r>
                      <a:rPr lang="en-US" b="0" i="1" smtClean="0">
                        <a:solidFill>
                          <a:schemeClr val="bg1">
                            <a:lumMod val="50000"/>
                          </a:schemeClr>
                        </a:solidFill>
                        <a:latin typeface="Cambria Math" panose="02040503050406030204" pitchFamily="18" charset="0"/>
                      </a:rPr>
                      <m:t>𝑠</m:t>
                    </m:r>
                  </m:oMath>
                </a14:m>
                <a:r>
                  <a:rPr lang="en-US" i="1" dirty="0">
                    <a:solidFill>
                      <a:schemeClr val="bg1">
                        <a:lumMod val="50000"/>
                      </a:schemeClr>
                    </a:solidFill>
                  </a:rPr>
                  <a:t>, else </a:t>
                </a:r>
                <a14:m>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𝑓</m:t>
                        </m:r>
                      </m:e>
                      <m:sub>
                        <m:r>
                          <a:rPr lang="en-US" b="0" i="1" smtClean="0">
                            <a:solidFill>
                              <a:schemeClr val="bg1">
                                <a:lumMod val="50000"/>
                              </a:schemeClr>
                            </a:solidFill>
                            <a:latin typeface="Cambria Math" panose="02040503050406030204" pitchFamily="18" charset="0"/>
                          </a:rPr>
                          <m:t>𝑠</m:t>
                        </m:r>
                      </m:sub>
                    </m:sSub>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𝑦</m:t>
                    </m:r>
                    <m:r>
                      <a:rPr lang="en-US" b="0" i="1" smtClean="0">
                        <a:solidFill>
                          <a:schemeClr val="bg1">
                            <a:lumMod val="50000"/>
                          </a:schemeClr>
                        </a:solidFill>
                        <a:latin typeface="Cambria Math" panose="02040503050406030204" pitchFamily="18" charset="0"/>
                      </a:rPr>
                      <m:t>)=0</m:t>
                    </m:r>
                  </m:oMath>
                </a14:m>
                <a:endParaRPr lang="en-US" i="1" dirty="0">
                  <a:solidFill>
                    <a:schemeClr val="bg1">
                      <a:lumMod val="50000"/>
                    </a:schemeClr>
                  </a:solidFill>
                </a:endParaRPr>
              </a:p>
            </p:txBody>
          </p:sp>
        </mc:Choice>
        <mc:Fallback xmlns="">
          <p:sp>
            <p:nvSpPr>
              <p:cNvPr id="15" name="TextBox 14">
                <a:extLst>
                  <a:ext uri="{FF2B5EF4-FFF2-40B4-BE49-F238E27FC236}">
                    <a16:creationId xmlns:a16="http://schemas.microsoft.com/office/drawing/2014/main" id="{17615EC2-066A-73AF-A7E8-BE0EC4584C95}"/>
                  </a:ext>
                </a:extLst>
              </p:cNvPr>
              <p:cNvSpPr txBox="1">
                <a:spLocks noRot="1" noChangeAspect="1" noMove="1" noResize="1" noEditPoints="1" noAdjustHandles="1" noChangeArrowheads="1" noChangeShapeType="1" noTextEdit="1"/>
              </p:cNvSpPr>
              <p:nvPr/>
            </p:nvSpPr>
            <p:spPr>
              <a:xfrm>
                <a:off x="5800051" y="6232370"/>
                <a:ext cx="5533694" cy="369332"/>
              </a:xfrm>
              <a:prstGeom prst="rect">
                <a:avLst/>
              </a:prstGeom>
              <a:blipFill>
                <a:blip r:embed="rId6"/>
                <a:stretch>
                  <a:fillRect l="-881" t="-8197" b="-24590"/>
                </a:stretch>
              </a:blipFill>
            </p:spPr>
            <p:txBody>
              <a:bodyPr/>
              <a:lstStyle/>
              <a:p>
                <a:r>
                  <a:rPr lang="en-US">
                    <a:noFill/>
                  </a:rPr>
                  <a:t> </a:t>
                </a:r>
              </a:p>
            </p:txBody>
          </p:sp>
        </mc:Fallback>
      </mc:AlternateContent>
      <p:sp>
        <p:nvSpPr>
          <p:cNvPr id="16" name="Freeform: Shape 15">
            <a:extLst>
              <a:ext uri="{FF2B5EF4-FFF2-40B4-BE49-F238E27FC236}">
                <a16:creationId xmlns:a16="http://schemas.microsoft.com/office/drawing/2014/main" id="{C932AA18-C77F-574F-F4F0-96298A8FD1C3}"/>
              </a:ext>
            </a:extLst>
          </p:cNvPr>
          <p:cNvSpPr/>
          <p:nvPr/>
        </p:nvSpPr>
        <p:spPr>
          <a:xfrm>
            <a:off x="4718512" y="6232370"/>
            <a:ext cx="1081539" cy="250237"/>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Oval 16">
            <a:extLst>
              <a:ext uri="{FF2B5EF4-FFF2-40B4-BE49-F238E27FC236}">
                <a16:creationId xmlns:a16="http://schemas.microsoft.com/office/drawing/2014/main" id="{BD62A1DA-6A7C-1BE1-B8C8-503B0494EB9A}"/>
              </a:ext>
            </a:extLst>
          </p:cNvPr>
          <p:cNvSpPr/>
          <p:nvPr/>
        </p:nvSpPr>
        <p:spPr>
          <a:xfrm>
            <a:off x="5295278"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C58C2E0-15B4-1A5D-3EA7-5F15A0F45743}"/>
              </a:ext>
            </a:extLst>
          </p:cNvPr>
          <p:cNvSpPr/>
          <p:nvPr/>
        </p:nvSpPr>
        <p:spPr>
          <a:xfrm>
            <a:off x="7015019"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E4DA961-3C77-2ED4-B6C0-76D3AC7C59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8331" y="3790643"/>
            <a:ext cx="2678888" cy="940094"/>
          </a:xfrm>
          <a:prstGeom prst="rect">
            <a:avLst/>
          </a:prstGeom>
        </p:spPr>
      </p:pic>
      <p:sp>
        <p:nvSpPr>
          <p:cNvPr id="5" name="Freeform: Shape 4">
            <a:extLst>
              <a:ext uri="{FF2B5EF4-FFF2-40B4-BE49-F238E27FC236}">
                <a16:creationId xmlns:a16="http://schemas.microsoft.com/office/drawing/2014/main" id="{094CF3BE-FBDF-8C02-0587-52D67A4DF08C}"/>
              </a:ext>
            </a:extLst>
          </p:cNvPr>
          <p:cNvSpPr/>
          <p:nvPr/>
        </p:nvSpPr>
        <p:spPr>
          <a:xfrm>
            <a:off x="7591424" y="4258204"/>
            <a:ext cx="314325" cy="694796"/>
          </a:xfrm>
          <a:custGeom>
            <a:avLst/>
            <a:gdLst>
              <a:gd name="connsiteX0" fmla="*/ 66675 w 448126"/>
              <a:gd name="connsiteY0" fmla="*/ 666750 h 666750"/>
              <a:gd name="connsiteX1" fmla="*/ 447675 w 448126"/>
              <a:gd name="connsiteY1" fmla="*/ 409575 h 666750"/>
              <a:gd name="connsiteX2" fmla="*/ 0 w 448126"/>
              <a:gd name="connsiteY2" fmla="*/ 0 h 666750"/>
            </a:gdLst>
            <a:ahLst/>
            <a:cxnLst>
              <a:cxn ang="0">
                <a:pos x="connsiteX0" y="connsiteY0"/>
              </a:cxn>
              <a:cxn ang="0">
                <a:pos x="connsiteX1" y="connsiteY1"/>
              </a:cxn>
              <a:cxn ang="0">
                <a:pos x="connsiteX2" y="connsiteY2"/>
              </a:cxn>
            </a:cxnLst>
            <a:rect l="l" t="t" r="r" b="b"/>
            <a:pathLst>
              <a:path w="448126" h="666750">
                <a:moveTo>
                  <a:pt x="66675" y="666750"/>
                </a:moveTo>
                <a:cubicBezTo>
                  <a:pt x="262731" y="593725"/>
                  <a:pt x="458788" y="520700"/>
                  <a:pt x="447675" y="409575"/>
                </a:cubicBezTo>
                <a:cubicBezTo>
                  <a:pt x="436563" y="298450"/>
                  <a:pt x="218281" y="149225"/>
                  <a:pt x="0"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C605796-6018-1525-19CD-67D8AF231D19}"/>
              </a:ext>
            </a:extLst>
          </p:cNvPr>
          <p:cNvSpPr/>
          <p:nvPr/>
        </p:nvSpPr>
        <p:spPr>
          <a:xfrm flipH="1">
            <a:off x="5092786" y="4516875"/>
            <a:ext cx="202491" cy="406402"/>
          </a:xfrm>
          <a:custGeom>
            <a:avLst/>
            <a:gdLst>
              <a:gd name="connsiteX0" fmla="*/ 66675 w 448126"/>
              <a:gd name="connsiteY0" fmla="*/ 666750 h 666750"/>
              <a:gd name="connsiteX1" fmla="*/ 447675 w 448126"/>
              <a:gd name="connsiteY1" fmla="*/ 409575 h 666750"/>
              <a:gd name="connsiteX2" fmla="*/ 0 w 448126"/>
              <a:gd name="connsiteY2" fmla="*/ 0 h 666750"/>
            </a:gdLst>
            <a:ahLst/>
            <a:cxnLst>
              <a:cxn ang="0">
                <a:pos x="connsiteX0" y="connsiteY0"/>
              </a:cxn>
              <a:cxn ang="0">
                <a:pos x="connsiteX1" y="connsiteY1"/>
              </a:cxn>
              <a:cxn ang="0">
                <a:pos x="connsiteX2" y="connsiteY2"/>
              </a:cxn>
            </a:cxnLst>
            <a:rect l="l" t="t" r="r" b="b"/>
            <a:pathLst>
              <a:path w="448126" h="666750">
                <a:moveTo>
                  <a:pt x="66675" y="666750"/>
                </a:moveTo>
                <a:cubicBezTo>
                  <a:pt x="262731" y="593725"/>
                  <a:pt x="458788" y="520700"/>
                  <a:pt x="447675" y="409575"/>
                </a:cubicBezTo>
                <a:cubicBezTo>
                  <a:pt x="436563" y="298450"/>
                  <a:pt x="218281" y="149225"/>
                  <a:pt x="0"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63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5"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58A3-B417-F832-273A-6DB8BE09D652}"/>
              </a:ext>
            </a:extLst>
          </p:cNvPr>
          <p:cNvSpPr>
            <a:spLocks noGrp="1"/>
          </p:cNvSpPr>
          <p:nvPr>
            <p:ph type="title"/>
          </p:nvPr>
        </p:nvSpPr>
        <p:spPr/>
        <p:txBody>
          <a:bodyPr/>
          <a:lstStyle/>
          <a:p>
            <a:r>
              <a:rPr lang="en-US" dirty="0"/>
              <a:t>Current Workflow</a:t>
            </a:r>
          </a:p>
        </p:txBody>
      </p:sp>
      <p:sp>
        <p:nvSpPr>
          <p:cNvPr id="3" name="TextBox 2">
            <a:extLst>
              <a:ext uri="{FF2B5EF4-FFF2-40B4-BE49-F238E27FC236}">
                <a16:creationId xmlns:a16="http://schemas.microsoft.com/office/drawing/2014/main" id="{82F9BED2-86F0-7105-4F27-EF4691ACF15E}"/>
              </a:ext>
            </a:extLst>
          </p:cNvPr>
          <p:cNvSpPr txBox="1"/>
          <p:nvPr/>
        </p:nvSpPr>
        <p:spPr>
          <a:xfrm>
            <a:off x="581892" y="2016829"/>
            <a:ext cx="2549159" cy="1200329"/>
          </a:xfrm>
          <a:prstGeom prst="rect">
            <a:avLst/>
          </a:prstGeom>
          <a:noFill/>
        </p:spPr>
        <p:txBody>
          <a:bodyPr wrap="none" rtlCol="0">
            <a:spAutoFit/>
          </a:bodyPr>
          <a:lstStyle/>
          <a:p>
            <a:r>
              <a:rPr lang="en-US" b="1" dirty="0"/>
              <a:t>Patient data</a:t>
            </a:r>
          </a:p>
          <a:p>
            <a:pPr marL="285750" indent="-285750">
              <a:buFont typeface="Arial" panose="020B0604020202020204" pitchFamily="34" charset="0"/>
              <a:buChar char="•"/>
            </a:pPr>
            <a:r>
              <a:rPr lang="en-US" dirty="0"/>
              <a:t>CT scan</a:t>
            </a:r>
          </a:p>
          <a:p>
            <a:pPr marL="285750" indent="-285750">
              <a:buFont typeface="Arial" panose="020B0604020202020204" pitchFamily="34" charset="0"/>
              <a:buChar char="•"/>
            </a:pPr>
            <a:r>
              <a:rPr lang="en-US" dirty="0"/>
              <a:t>OARs &amp; PTVs contours</a:t>
            </a:r>
          </a:p>
          <a:p>
            <a:pPr marL="285750" indent="-285750">
              <a:buFont typeface="Arial" panose="020B0604020202020204" pitchFamily="34" charset="0"/>
              <a:buChar char="•"/>
            </a:pPr>
            <a:r>
              <a:rPr lang="en-US" dirty="0"/>
              <a:t>doctors' objectives</a:t>
            </a:r>
          </a:p>
        </p:txBody>
      </p:sp>
      <p:sp>
        <p:nvSpPr>
          <p:cNvPr id="6" name="Arrow: Right 5">
            <a:extLst>
              <a:ext uri="{FF2B5EF4-FFF2-40B4-BE49-F238E27FC236}">
                <a16:creationId xmlns:a16="http://schemas.microsoft.com/office/drawing/2014/main" id="{466D7275-6B2D-0BF3-918E-876DE057A9B5}"/>
              </a:ext>
            </a:extLst>
          </p:cNvPr>
          <p:cNvSpPr/>
          <p:nvPr/>
        </p:nvSpPr>
        <p:spPr>
          <a:xfrm>
            <a:off x="3411605" y="1690688"/>
            <a:ext cx="5029200" cy="185261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r>
              <a:rPr lang="en-US" dirty="0"/>
              <a:t>Engine minimizing the objective function </a:t>
            </a:r>
          </a:p>
        </p:txBody>
      </p:sp>
      <p:pic>
        <p:nvPicPr>
          <p:cNvPr id="5" name="Picture 4">
            <a:extLst>
              <a:ext uri="{FF2B5EF4-FFF2-40B4-BE49-F238E27FC236}">
                <a16:creationId xmlns:a16="http://schemas.microsoft.com/office/drawing/2014/main" id="{8740145C-5F84-359C-0311-4533B0858249}"/>
              </a:ext>
            </a:extLst>
          </p:cNvPr>
          <p:cNvPicPr>
            <a:picLocks noChangeAspect="1"/>
          </p:cNvPicPr>
          <p:nvPr/>
        </p:nvPicPr>
        <p:blipFill>
          <a:blip r:embed="rId2"/>
          <a:stretch>
            <a:fillRect/>
          </a:stretch>
        </p:blipFill>
        <p:spPr>
          <a:xfrm>
            <a:off x="4456546" y="2212131"/>
            <a:ext cx="587007" cy="587007"/>
          </a:xfrm>
          <a:prstGeom prst="rect">
            <a:avLst/>
          </a:prstGeom>
        </p:spPr>
      </p:pic>
      <p:sp>
        <p:nvSpPr>
          <p:cNvPr id="7" name="TextBox 6">
            <a:extLst>
              <a:ext uri="{FF2B5EF4-FFF2-40B4-BE49-F238E27FC236}">
                <a16:creationId xmlns:a16="http://schemas.microsoft.com/office/drawing/2014/main" id="{3EB171EB-73A4-86DF-C0E6-20DAAFA7F39E}"/>
              </a:ext>
            </a:extLst>
          </p:cNvPr>
          <p:cNvSpPr txBox="1"/>
          <p:nvPr/>
        </p:nvSpPr>
        <p:spPr>
          <a:xfrm>
            <a:off x="4456546" y="4358247"/>
            <a:ext cx="2888932" cy="646331"/>
          </a:xfrm>
          <a:prstGeom prst="rect">
            <a:avLst/>
          </a:prstGeom>
          <a:noFill/>
        </p:spPr>
        <p:txBody>
          <a:bodyPr wrap="none" rtlCol="0">
            <a:spAutoFit/>
          </a:bodyPr>
          <a:lstStyle/>
          <a:p>
            <a:r>
              <a:rPr lang="en-US" b="1" dirty="0"/>
              <a:t>Input from dosimetrist</a:t>
            </a:r>
          </a:p>
          <a:p>
            <a:pPr marL="285750" indent="-285750">
              <a:buFont typeface="Arial" panose="020B0604020202020204" pitchFamily="34" charset="0"/>
              <a:buChar char="•"/>
            </a:pPr>
            <a:r>
              <a:rPr lang="en-US" dirty="0"/>
              <a:t>Weights of each objective</a:t>
            </a:r>
          </a:p>
        </p:txBody>
      </p:sp>
      <p:cxnSp>
        <p:nvCxnSpPr>
          <p:cNvPr id="9" name="Straight Arrow Connector 8">
            <a:extLst>
              <a:ext uri="{FF2B5EF4-FFF2-40B4-BE49-F238E27FC236}">
                <a16:creationId xmlns:a16="http://schemas.microsoft.com/office/drawing/2014/main" id="{D607E0DC-6139-758B-3009-DA510C6BEAE3}"/>
              </a:ext>
            </a:extLst>
          </p:cNvPr>
          <p:cNvCxnSpPr>
            <a:cxnSpLocks/>
            <a:stCxn id="7" idx="0"/>
          </p:cNvCxnSpPr>
          <p:nvPr/>
        </p:nvCxnSpPr>
        <p:spPr>
          <a:xfrm flipV="1">
            <a:off x="5901012" y="3056052"/>
            <a:ext cx="0" cy="1302195"/>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F397E52-7366-8DF2-DFC9-E19D8A72E085}"/>
              </a:ext>
            </a:extLst>
          </p:cNvPr>
          <p:cNvPicPr>
            <a:picLocks noChangeAspect="1"/>
          </p:cNvPicPr>
          <p:nvPr/>
        </p:nvPicPr>
        <p:blipFill>
          <a:blip r:embed="rId2"/>
          <a:stretch>
            <a:fillRect/>
          </a:stretch>
        </p:blipFill>
        <p:spPr>
          <a:xfrm>
            <a:off x="5237596" y="2212130"/>
            <a:ext cx="587007" cy="587007"/>
          </a:xfrm>
          <a:prstGeom prst="rect">
            <a:avLst/>
          </a:prstGeom>
        </p:spPr>
      </p:pic>
      <p:pic>
        <p:nvPicPr>
          <p:cNvPr id="14" name="Picture 13">
            <a:extLst>
              <a:ext uri="{FF2B5EF4-FFF2-40B4-BE49-F238E27FC236}">
                <a16:creationId xmlns:a16="http://schemas.microsoft.com/office/drawing/2014/main" id="{3DC83D74-CA36-21C7-2D02-F42365457C7C}"/>
              </a:ext>
            </a:extLst>
          </p:cNvPr>
          <p:cNvPicPr>
            <a:picLocks noChangeAspect="1"/>
          </p:cNvPicPr>
          <p:nvPr/>
        </p:nvPicPr>
        <p:blipFill>
          <a:blip r:embed="rId2"/>
          <a:stretch>
            <a:fillRect/>
          </a:stretch>
        </p:blipFill>
        <p:spPr>
          <a:xfrm>
            <a:off x="6018646" y="2212130"/>
            <a:ext cx="587007" cy="587007"/>
          </a:xfrm>
          <a:prstGeom prst="rect">
            <a:avLst/>
          </a:prstGeom>
        </p:spPr>
      </p:pic>
      <p:sp>
        <p:nvSpPr>
          <p:cNvPr id="15" name="TextBox 14">
            <a:extLst>
              <a:ext uri="{FF2B5EF4-FFF2-40B4-BE49-F238E27FC236}">
                <a16:creationId xmlns:a16="http://schemas.microsoft.com/office/drawing/2014/main" id="{F7A3EE8D-623A-9F0C-02E5-3CD2A0918DD7}"/>
              </a:ext>
            </a:extLst>
          </p:cNvPr>
          <p:cNvSpPr txBox="1"/>
          <p:nvPr/>
        </p:nvSpPr>
        <p:spPr>
          <a:xfrm>
            <a:off x="8721359" y="2016828"/>
            <a:ext cx="2027799" cy="1200329"/>
          </a:xfrm>
          <a:prstGeom prst="rect">
            <a:avLst/>
          </a:prstGeom>
          <a:noFill/>
        </p:spPr>
        <p:txBody>
          <a:bodyPr wrap="none" rtlCol="0">
            <a:spAutoFit/>
          </a:bodyPr>
          <a:lstStyle/>
          <a:p>
            <a:r>
              <a:rPr lang="en-US" b="1" dirty="0"/>
              <a:t>Treatment plan</a:t>
            </a:r>
          </a:p>
          <a:p>
            <a:pPr marL="285750" indent="-285750">
              <a:buFont typeface="Arial" panose="020B0604020202020204" pitchFamily="34" charset="0"/>
              <a:buChar char="•"/>
            </a:pPr>
            <a:r>
              <a:rPr lang="en-US" dirty="0"/>
              <a:t>Fluences</a:t>
            </a:r>
          </a:p>
          <a:p>
            <a:pPr marL="285750" indent="-285750">
              <a:buFont typeface="Arial" panose="020B0604020202020204" pitchFamily="34" charset="0"/>
              <a:buChar char="•"/>
            </a:pPr>
            <a:r>
              <a:rPr lang="en-US" dirty="0"/>
              <a:t>Leaf movements</a:t>
            </a:r>
          </a:p>
          <a:p>
            <a:pPr marL="285750" indent="-285750">
              <a:buFont typeface="Arial" panose="020B0604020202020204" pitchFamily="34" charset="0"/>
              <a:buChar char="•"/>
            </a:pPr>
            <a:r>
              <a:rPr lang="en-US" dirty="0"/>
              <a:t>Dose per organ</a:t>
            </a:r>
          </a:p>
        </p:txBody>
      </p:sp>
      <p:pic>
        <p:nvPicPr>
          <p:cNvPr id="19" name="Picture 18" descr="Icon&#10;&#10;Description automatically generated">
            <a:extLst>
              <a:ext uri="{FF2B5EF4-FFF2-40B4-BE49-F238E27FC236}">
                <a16:creationId xmlns:a16="http://schemas.microsoft.com/office/drawing/2014/main" id="{FB4FADFA-ED9C-6456-DB2D-A2DA1D54B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155" y="4206585"/>
            <a:ext cx="902391" cy="902391"/>
          </a:xfrm>
          <a:prstGeom prst="rect">
            <a:avLst/>
          </a:prstGeom>
        </p:spPr>
      </p:pic>
    </p:spTree>
    <p:extLst>
      <p:ext uri="{BB962C8B-B14F-4D97-AF65-F5344CB8AC3E}">
        <p14:creationId xmlns:p14="http://schemas.microsoft.com/office/powerpoint/2010/main" val="377217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58A3-B417-F832-273A-6DB8BE09D652}"/>
              </a:ext>
            </a:extLst>
          </p:cNvPr>
          <p:cNvSpPr>
            <a:spLocks noGrp="1"/>
          </p:cNvSpPr>
          <p:nvPr>
            <p:ph type="title"/>
          </p:nvPr>
        </p:nvSpPr>
        <p:spPr/>
        <p:txBody>
          <a:bodyPr/>
          <a:lstStyle/>
          <a:p>
            <a:r>
              <a:rPr lang="en-US" dirty="0"/>
              <a:t>Automatization </a:t>
            </a:r>
            <a:r>
              <a:rPr lang="en-US" i="1" dirty="0"/>
              <a:t>(work in progress)</a:t>
            </a:r>
          </a:p>
        </p:txBody>
      </p:sp>
      <p:sp>
        <p:nvSpPr>
          <p:cNvPr id="3" name="TextBox 2">
            <a:extLst>
              <a:ext uri="{FF2B5EF4-FFF2-40B4-BE49-F238E27FC236}">
                <a16:creationId xmlns:a16="http://schemas.microsoft.com/office/drawing/2014/main" id="{82F9BED2-86F0-7105-4F27-EF4691ACF15E}"/>
              </a:ext>
            </a:extLst>
          </p:cNvPr>
          <p:cNvSpPr txBox="1"/>
          <p:nvPr/>
        </p:nvSpPr>
        <p:spPr>
          <a:xfrm>
            <a:off x="581892" y="2016829"/>
            <a:ext cx="2549159" cy="1200329"/>
          </a:xfrm>
          <a:prstGeom prst="rect">
            <a:avLst/>
          </a:prstGeom>
          <a:noFill/>
        </p:spPr>
        <p:txBody>
          <a:bodyPr wrap="none" rtlCol="0">
            <a:spAutoFit/>
          </a:bodyPr>
          <a:lstStyle/>
          <a:p>
            <a:r>
              <a:rPr lang="en-US" b="1" dirty="0"/>
              <a:t>Patient data</a:t>
            </a:r>
          </a:p>
          <a:p>
            <a:pPr marL="285750" indent="-285750">
              <a:buFont typeface="Arial" panose="020B0604020202020204" pitchFamily="34" charset="0"/>
              <a:buChar char="•"/>
            </a:pPr>
            <a:r>
              <a:rPr lang="en-US" dirty="0"/>
              <a:t>CT scan</a:t>
            </a:r>
          </a:p>
          <a:p>
            <a:pPr marL="285750" indent="-285750">
              <a:buFont typeface="Arial" panose="020B0604020202020204" pitchFamily="34" charset="0"/>
              <a:buChar char="•"/>
            </a:pPr>
            <a:r>
              <a:rPr lang="en-US" dirty="0"/>
              <a:t>OARs &amp; PTVs contours</a:t>
            </a:r>
          </a:p>
          <a:p>
            <a:pPr marL="285750" indent="-285750">
              <a:buFont typeface="Arial" panose="020B0604020202020204" pitchFamily="34" charset="0"/>
              <a:buChar char="•"/>
            </a:pPr>
            <a:r>
              <a:rPr lang="en-US" dirty="0"/>
              <a:t>doctors' objectives</a:t>
            </a:r>
          </a:p>
        </p:txBody>
      </p:sp>
      <p:sp>
        <p:nvSpPr>
          <p:cNvPr id="6" name="Arrow: Right 5">
            <a:extLst>
              <a:ext uri="{FF2B5EF4-FFF2-40B4-BE49-F238E27FC236}">
                <a16:creationId xmlns:a16="http://schemas.microsoft.com/office/drawing/2014/main" id="{466D7275-6B2D-0BF3-918E-876DE057A9B5}"/>
              </a:ext>
            </a:extLst>
          </p:cNvPr>
          <p:cNvSpPr/>
          <p:nvPr/>
        </p:nvSpPr>
        <p:spPr>
          <a:xfrm>
            <a:off x="3411605" y="1690688"/>
            <a:ext cx="5029200" cy="185261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r>
              <a:rPr lang="en-US" dirty="0"/>
              <a:t>Engine minimizing the objective function </a:t>
            </a:r>
          </a:p>
        </p:txBody>
      </p:sp>
      <p:pic>
        <p:nvPicPr>
          <p:cNvPr id="5" name="Picture 4">
            <a:extLst>
              <a:ext uri="{FF2B5EF4-FFF2-40B4-BE49-F238E27FC236}">
                <a16:creationId xmlns:a16="http://schemas.microsoft.com/office/drawing/2014/main" id="{8740145C-5F84-359C-0311-4533B0858249}"/>
              </a:ext>
            </a:extLst>
          </p:cNvPr>
          <p:cNvPicPr>
            <a:picLocks noChangeAspect="1"/>
          </p:cNvPicPr>
          <p:nvPr/>
        </p:nvPicPr>
        <p:blipFill>
          <a:blip r:embed="rId2"/>
          <a:stretch>
            <a:fillRect/>
          </a:stretch>
        </p:blipFill>
        <p:spPr>
          <a:xfrm>
            <a:off x="4456546" y="2212131"/>
            <a:ext cx="587007" cy="587007"/>
          </a:xfrm>
          <a:prstGeom prst="rect">
            <a:avLst/>
          </a:prstGeom>
        </p:spPr>
      </p:pic>
      <p:cxnSp>
        <p:nvCxnSpPr>
          <p:cNvPr id="9" name="Straight Arrow Connector 8">
            <a:extLst>
              <a:ext uri="{FF2B5EF4-FFF2-40B4-BE49-F238E27FC236}">
                <a16:creationId xmlns:a16="http://schemas.microsoft.com/office/drawing/2014/main" id="{D607E0DC-6139-758B-3009-DA510C6BEAE3}"/>
              </a:ext>
            </a:extLst>
          </p:cNvPr>
          <p:cNvCxnSpPr>
            <a:cxnSpLocks/>
          </p:cNvCxnSpPr>
          <p:nvPr/>
        </p:nvCxnSpPr>
        <p:spPr>
          <a:xfrm flipV="1">
            <a:off x="5901012" y="3056052"/>
            <a:ext cx="0" cy="1302195"/>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DF549EFF-79A9-D340-E1B2-D013FEFB7CCE}"/>
              </a:ext>
            </a:extLst>
          </p:cNvPr>
          <p:cNvSpPr/>
          <p:nvPr/>
        </p:nvSpPr>
        <p:spPr>
          <a:xfrm>
            <a:off x="5015000" y="4339873"/>
            <a:ext cx="1772024" cy="113758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RL Agent</a:t>
            </a:r>
          </a:p>
          <a:p>
            <a:pPr algn="ctr"/>
            <a:endParaRPr lang="en-US" dirty="0"/>
          </a:p>
          <a:p>
            <a:pPr algn="ctr"/>
            <a:endParaRPr lang="en-US" dirty="0"/>
          </a:p>
          <a:p>
            <a:pPr algn="ctr"/>
            <a:endParaRPr lang="en-US" dirty="0"/>
          </a:p>
        </p:txBody>
      </p:sp>
      <p:pic>
        <p:nvPicPr>
          <p:cNvPr id="13" name="Picture 12">
            <a:extLst>
              <a:ext uri="{FF2B5EF4-FFF2-40B4-BE49-F238E27FC236}">
                <a16:creationId xmlns:a16="http://schemas.microsoft.com/office/drawing/2014/main" id="{FF397E52-7366-8DF2-DFC9-E19D8A72E085}"/>
              </a:ext>
            </a:extLst>
          </p:cNvPr>
          <p:cNvPicPr>
            <a:picLocks noChangeAspect="1"/>
          </p:cNvPicPr>
          <p:nvPr/>
        </p:nvPicPr>
        <p:blipFill>
          <a:blip r:embed="rId2"/>
          <a:stretch>
            <a:fillRect/>
          </a:stretch>
        </p:blipFill>
        <p:spPr>
          <a:xfrm>
            <a:off x="5237596" y="2212130"/>
            <a:ext cx="587007" cy="587007"/>
          </a:xfrm>
          <a:prstGeom prst="rect">
            <a:avLst/>
          </a:prstGeom>
        </p:spPr>
      </p:pic>
      <p:pic>
        <p:nvPicPr>
          <p:cNvPr id="14" name="Picture 13">
            <a:extLst>
              <a:ext uri="{FF2B5EF4-FFF2-40B4-BE49-F238E27FC236}">
                <a16:creationId xmlns:a16="http://schemas.microsoft.com/office/drawing/2014/main" id="{3DC83D74-CA36-21C7-2D02-F42365457C7C}"/>
              </a:ext>
            </a:extLst>
          </p:cNvPr>
          <p:cNvPicPr>
            <a:picLocks noChangeAspect="1"/>
          </p:cNvPicPr>
          <p:nvPr/>
        </p:nvPicPr>
        <p:blipFill>
          <a:blip r:embed="rId2"/>
          <a:stretch>
            <a:fillRect/>
          </a:stretch>
        </p:blipFill>
        <p:spPr>
          <a:xfrm>
            <a:off x="6018646" y="2212130"/>
            <a:ext cx="587007" cy="587007"/>
          </a:xfrm>
          <a:prstGeom prst="rect">
            <a:avLst/>
          </a:prstGeom>
        </p:spPr>
      </p:pic>
      <p:sp>
        <p:nvSpPr>
          <p:cNvPr id="15" name="TextBox 14">
            <a:extLst>
              <a:ext uri="{FF2B5EF4-FFF2-40B4-BE49-F238E27FC236}">
                <a16:creationId xmlns:a16="http://schemas.microsoft.com/office/drawing/2014/main" id="{F7A3EE8D-623A-9F0C-02E5-3CD2A0918DD7}"/>
              </a:ext>
            </a:extLst>
          </p:cNvPr>
          <p:cNvSpPr txBox="1"/>
          <p:nvPr/>
        </p:nvSpPr>
        <p:spPr>
          <a:xfrm>
            <a:off x="8721359" y="2016828"/>
            <a:ext cx="2027799" cy="1200329"/>
          </a:xfrm>
          <a:prstGeom prst="rect">
            <a:avLst/>
          </a:prstGeom>
          <a:noFill/>
        </p:spPr>
        <p:txBody>
          <a:bodyPr wrap="none" rtlCol="0">
            <a:spAutoFit/>
          </a:bodyPr>
          <a:lstStyle/>
          <a:p>
            <a:r>
              <a:rPr lang="en-US" b="1" dirty="0"/>
              <a:t>Treatment plan</a:t>
            </a:r>
          </a:p>
          <a:p>
            <a:pPr marL="285750" indent="-285750">
              <a:buFont typeface="Arial" panose="020B0604020202020204" pitchFamily="34" charset="0"/>
              <a:buChar char="•"/>
            </a:pPr>
            <a:r>
              <a:rPr lang="en-US" dirty="0"/>
              <a:t>Fluences</a:t>
            </a:r>
          </a:p>
          <a:p>
            <a:pPr marL="285750" indent="-285750">
              <a:buFont typeface="Arial" panose="020B0604020202020204" pitchFamily="34" charset="0"/>
              <a:buChar char="•"/>
            </a:pPr>
            <a:r>
              <a:rPr lang="en-US" dirty="0"/>
              <a:t>Leaf movements</a:t>
            </a:r>
          </a:p>
          <a:p>
            <a:pPr marL="285750" indent="-285750">
              <a:buFont typeface="Arial" panose="020B0604020202020204" pitchFamily="34" charset="0"/>
              <a:buChar char="•"/>
            </a:pPr>
            <a:r>
              <a:rPr lang="en-US" dirty="0"/>
              <a:t>Dose per organ</a:t>
            </a:r>
          </a:p>
        </p:txBody>
      </p:sp>
      <p:pic>
        <p:nvPicPr>
          <p:cNvPr id="21" name="Graphic 20">
            <a:extLst>
              <a:ext uri="{FF2B5EF4-FFF2-40B4-BE49-F238E27FC236}">
                <a16:creationId xmlns:a16="http://schemas.microsoft.com/office/drawing/2014/main" id="{22DFD068-57AE-A272-1392-1BD4F92C83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69304" y="4689142"/>
            <a:ext cx="663413" cy="663413"/>
          </a:xfrm>
          <a:prstGeom prst="rect">
            <a:avLst/>
          </a:prstGeom>
        </p:spPr>
      </p:pic>
      <p:sp>
        <p:nvSpPr>
          <p:cNvPr id="16" name="TextBox 15">
            <a:extLst>
              <a:ext uri="{FF2B5EF4-FFF2-40B4-BE49-F238E27FC236}">
                <a16:creationId xmlns:a16="http://schemas.microsoft.com/office/drawing/2014/main" id="{7814A0C3-A6CC-2839-AD96-C8DF41848A07}"/>
              </a:ext>
            </a:extLst>
          </p:cNvPr>
          <p:cNvSpPr txBox="1"/>
          <p:nvPr/>
        </p:nvSpPr>
        <p:spPr>
          <a:xfrm>
            <a:off x="820230" y="4723997"/>
            <a:ext cx="3325269" cy="369332"/>
          </a:xfrm>
          <a:prstGeom prst="rect">
            <a:avLst/>
          </a:prstGeom>
          <a:noFill/>
        </p:spPr>
        <p:txBody>
          <a:bodyPr wrap="none" rtlCol="0">
            <a:spAutoFit/>
          </a:bodyPr>
          <a:lstStyle/>
          <a:p>
            <a:r>
              <a:rPr lang="en-US" b="1" dirty="0"/>
              <a:t>Learning </a:t>
            </a:r>
            <a:r>
              <a:rPr lang="en-US" dirty="0"/>
              <a:t>based on previous cases</a:t>
            </a:r>
          </a:p>
        </p:txBody>
      </p:sp>
      <p:cxnSp>
        <p:nvCxnSpPr>
          <p:cNvPr id="17" name="Straight Arrow Connector 16">
            <a:extLst>
              <a:ext uri="{FF2B5EF4-FFF2-40B4-BE49-F238E27FC236}">
                <a16:creationId xmlns:a16="http://schemas.microsoft.com/office/drawing/2014/main" id="{FB8AB335-3B2D-ABD5-CF72-1E3D0D53E5EF}"/>
              </a:ext>
            </a:extLst>
          </p:cNvPr>
          <p:cNvCxnSpPr>
            <a:cxnSpLocks/>
            <a:stCxn id="16" idx="3"/>
          </p:cNvCxnSpPr>
          <p:nvPr/>
        </p:nvCxnSpPr>
        <p:spPr>
          <a:xfrm>
            <a:off x="4145499" y="4908663"/>
            <a:ext cx="869501" cy="1"/>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3" name="Graphic 22">
            <a:extLst>
              <a:ext uri="{FF2B5EF4-FFF2-40B4-BE49-F238E27FC236}">
                <a16:creationId xmlns:a16="http://schemas.microsoft.com/office/drawing/2014/main" id="{08D3897C-AFAA-6A0A-BAA7-1A136E6A4C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1602" y="5093329"/>
            <a:ext cx="1011234" cy="1011234"/>
          </a:xfrm>
          <a:prstGeom prst="rect">
            <a:avLst/>
          </a:prstGeom>
        </p:spPr>
      </p:pic>
    </p:spTree>
    <p:extLst>
      <p:ext uri="{BB962C8B-B14F-4D97-AF65-F5344CB8AC3E}">
        <p14:creationId xmlns:p14="http://schemas.microsoft.com/office/powerpoint/2010/main" val="2698306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1DE3B-A596-A684-5C63-B0F76977F346}"/>
              </a:ext>
            </a:extLst>
          </p:cNvPr>
          <p:cNvSpPr>
            <a:spLocks noGrp="1"/>
          </p:cNvSpPr>
          <p:nvPr>
            <p:ph type="ctrTitle"/>
          </p:nvPr>
        </p:nvSpPr>
        <p:spPr>
          <a:xfrm>
            <a:off x="1524000" y="2471366"/>
            <a:ext cx="9144000" cy="1038596"/>
          </a:xfrm>
        </p:spPr>
        <p:txBody>
          <a:bodyPr/>
          <a:lstStyle/>
          <a:p>
            <a:r>
              <a:rPr lang="en-US" dirty="0"/>
              <a:t>Thank You</a:t>
            </a:r>
          </a:p>
        </p:txBody>
      </p:sp>
      <p:pic>
        <p:nvPicPr>
          <p:cNvPr id="13" name="Graphic 12">
            <a:extLst>
              <a:ext uri="{FF2B5EF4-FFF2-40B4-BE49-F238E27FC236}">
                <a16:creationId xmlns:a16="http://schemas.microsoft.com/office/drawing/2014/main" id="{8A19E934-A8DE-C784-A033-38309D2870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02440" y="5469454"/>
            <a:ext cx="2002802" cy="1038596"/>
          </a:xfrm>
          <a:prstGeom prst="rect">
            <a:avLst/>
          </a:prstGeom>
        </p:spPr>
      </p:pic>
      <p:pic>
        <p:nvPicPr>
          <p:cNvPr id="14" name="Graphic 13">
            <a:extLst>
              <a:ext uri="{FF2B5EF4-FFF2-40B4-BE49-F238E27FC236}">
                <a16:creationId xmlns:a16="http://schemas.microsoft.com/office/drawing/2014/main" id="{93966E87-F50C-AD69-938B-2149B9AE29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67592" y="5464691"/>
            <a:ext cx="1038596" cy="1038596"/>
          </a:xfrm>
          <a:prstGeom prst="rect">
            <a:avLst/>
          </a:prstGeom>
        </p:spPr>
      </p:pic>
      <p:pic>
        <p:nvPicPr>
          <p:cNvPr id="15" name="Graphic 14">
            <a:extLst>
              <a:ext uri="{FF2B5EF4-FFF2-40B4-BE49-F238E27FC236}">
                <a16:creationId xmlns:a16="http://schemas.microsoft.com/office/drawing/2014/main" id="{2E484C52-9B3A-CAE8-7AF4-AAFB312E4B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04772" y="5638396"/>
            <a:ext cx="1935318" cy="691185"/>
          </a:xfrm>
          <a:prstGeom prst="rect">
            <a:avLst/>
          </a:prstGeom>
        </p:spPr>
      </p:pic>
      <p:pic>
        <p:nvPicPr>
          <p:cNvPr id="16" name="Graphic 15">
            <a:extLst>
              <a:ext uri="{FF2B5EF4-FFF2-40B4-BE49-F238E27FC236}">
                <a16:creationId xmlns:a16="http://schemas.microsoft.com/office/drawing/2014/main" id="{798F9849-3B71-9C7A-FD41-69D46AAAFA2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812" y="5308344"/>
            <a:ext cx="1801720" cy="1351290"/>
          </a:xfrm>
          <a:prstGeom prst="rect">
            <a:avLst/>
          </a:prstGeom>
        </p:spPr>
      </p:pic>
      <p:pic>
        <p:nvPicPr>
          <p:cNvPr id="17" name="Graphic 16">
            <a:extLst>
              <a:ext uri="{FF2B5EF4-FFF2-40B4-BE49-F238E27FC236}">
                <a16:creationId xmlns:a16="http://schemas.microsoft.com/office/drawing/2014/main" id="{6A1FB537-67A9-C3D7-952E-F95FE1F775B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49882" y="5561142"/>
            <a:ext cx="2192540" cy="845694"/>
          </a:xfrm>
          <a:prstGeom prst="rect">
            <a:avLst/>
          </a:prstGeom>
        </p:spPr>
      </p:pic>
      <p:pic>
        <p:nvPicPr>
          <p:cNvPr id="18" name="Graphic 17">
            <a:extLst>
              <a:ext uri="{FF2B5EF4-FFF2-40B4-BE49-F238E27FC236}">
                <a16:creationId xmlns:a16="http://schemas.microsoft.com/office/drawing/2014/main" id="{A60073C9-486D-D8AE-1D1B-46B5CE29B4B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5812" y="198366"/>
            <a:ext cx="2381791" cy="793930"/>
          </a:xfrm>
          <a:prstGeom prst="rect">
            <a:avLst/>
          </a:prstGeom>
        </p:spPr>
      </p:pic>
      <p:pic>
        <p:nvPicPr>
          <p:cNvPr id="19" name="Graphic 18">
            <a:extLst>
              <a:ext uri="{FF2B5EF4-FFF2-40B4-BE49-F238E27FC236}">
                <a16:creationId xmlns:a16="http://schemas.microsoft.com/office/drawing/2014/main" id="{AAD7CF7A-E86C-A75C-3155-F15C41FA4AD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35248" y="197432"/>
            <a:ext cx="1887610" cy="793930"/>
          </a:xfrm>
          <a:prstGeom prst="rect">
            <a:avLst/>
          </a:prstGeom>
        </p:spPr>
      </p:pic>
      <p:pic>
        <p:nvPicPr>
          <p:cNvPr id="20" name="Graphic 19">
            <a:extLst>
              <a:ext uri="{FF2B5EF4-FFF2-40B4-BE49-F238E27FC236}">
                <a16:creationId xmlns:a16="http://schemas.microsoft.com/office/drawing/2014/main" id="{9205C8F2-95FB-C2A2-0E14-7A644A502C5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90503" y="197431"/>
            <a:ext cx="2126082" cy="795875"/>
          </a:xfrm>
          <a:prstGeom prst="rect">
            <a:avLst/>
          </a:prstGeom>
        </p:spPr>
      </p:pic>
      <p:pic>
        <p:nvPicPr>
          <p:cNvPr id="21" name="Graphic 20">
            <a:extLst>
              <a:ext uri="{FF2B5EF4-FFF2-40B4-BE49-F238E27FC236}">
                <a16:creationId xmlns:a16="http://schemas.microsoft.com/office/drawing/2014/main" id="{BF1B49EF-133F-CD64-F1BE-69DEB197F75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84231" y="196459"/>
            <a:ext cx="2921957" cy="795875"/>
          </a:xfrm>
          <a:prstGeom prst="rect">
            <a:avLst/>
          </a:prstGeom>
        </p:spPr>
      </p:pic>
    </p:spTree>
    <p:extLst>
      <p:ext uri="{BB962C8B-B14F-4D97-AF65-F5344CB8AC3E}">
        <p14:creationId xmlns:p14="http://schemas.microsoft.com/office/powerpoint/2010/main" val="1555018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1f083006354_0_62"/>
          <p:cNvSpPr/>
          <p:nvPr/>
        </p:nvSpPr>
        <p:spPr>
          <a:xfrm>
            <a:off x="8819909" y="0"/>
            <a:ext cx="3387300" cy="4080300"/>
          </a:xfrm>
          <a:prstGeom prst="roundRect">
            <a:avLst>
              <a:gd name="adj" fmla="val 0"/>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3" name="Google Shape;53;g1f083006354_0_62"/>
          <p:cNvSpPr/>
          <p:nvPr/>
        </p:nvSpPr>
        <p:spPr>
          <a:xfrm>
            <a:off x="6147849" y="0"/>
            <a:ext cx="6059100" cy="6867900"/>
          </a:xfrm>
          <a:prstGeom prst="rect">
            <a:avLst/>
          </a:prstGeom>
          <a:gradFill>
            <a:gsLst>
              <a:gs pos="0">
                <a:srgbClr val="1CADE2"/>
              </a:gs>
              <a:gs pos="100000">
                <a:srgbClr val="0186AA"/>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4" name="Google Shape;54;g1f083006354_0_62"/>
          <p:cNvPicPr preferRelativeResize="0"/>
          <p:nvPr/>
        </p:nvPicPr>
        <p:blipFill rotWithShape="1">
          <a:blip r:embed="rId3">
            <a:alphaModFix/>
          </a:blip>
          <a:srcRect t="-8873"/>
          <a:stretch/>
        </p:blipFill>
        <p:spPr>
          <a:xfrm>
            <a:off x="9461172" y="-1886484"/>
            <a:ext cx="3962400" cy="7466555"/>
          </a:xfrm>
          <a:prstGeom prst="rect">
            <a:avLst/>
          </a:prstGeom>
          <a:noFill/>
          <a:ln>
            <a:noFill/>
          </a:ln>
        </p:spPr>
      </p:pic>
      <p:sp>
        <p:nvSpPr>
          <p:cNvPr id="55" name="Google Shape;55;g1f083006354_0_62"/>
          <p:cNvSpPr/>
          <p:nvPr/>
        </p:nvSpPr>
        <p:spPr>
          <a:xfrm>
            <a:off x="7206009" y="1456259"/>
            <a:ext cx="4024800" cy="4172400"/>
          </a:xfrm>
          <a:prstGeom prst="roundRect">
            <a:avLst>
              <a:gd name="adj" fmla="val 3483"/>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6" name="Google Shape;56;g1f083006354_0_62"/>
          <p:cNvSpPr/>
          <p:nvPr/>
        </p:nvSpPr>
        <p:spPr>
          <a:xfrm>
            <a:off x="0" y="321190"/>
            <a:ext cx="6147900" cy="461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186AA"/>
              </a:buClr>
              <a:buSzPts val="2400"/>
              <a:buFont typeface="Open Sans SemiBold"/>
              <a:buNone/>
              <a:tabLst/>
              <a:defRPr/>
            </a:pPr>
            <a:r>
              <a:rPr kumimoji="0" lang="fr-FR"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TheraPanacea Overview</a:t>
            </a:r>
            <a:endParaRPr kumimoji="0"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endParaRPr>
          </a:p>
        </p:txBody>
      </p:sp>
      <p:pic>
        <p:nvPicPr>
          <p:cNvPr id="57" name="Google Shape;57;g1f083006354_0_62"/>
          <p:cNvPicPr preferRelativeResize="0"/>
          <p:nvPr/>
        </p:nvPicPr>
        <p:blipFill rotWithShape="1">
          <a:blip r:embed="rId4">
            <a:alphaModFix/>
          </a:blip>
          <a:srcRect/>
          <a:stretch/>
        </p:blipFill>
        <p:spPr>
          <a:xfrm>
            <a:off x="7784592" y="1802328"/>
            <a:ext cx="1066300" cy="756537"/>
          </a:xfrm>
          <a:prstGeom prst="rect">
            <a:avLst/>
          </a:prstGeom>
          <a:noFill/>
          <a:ln>
            <a:noFill/>
          </a:ln>
        </p:spPr>
      </p:pic>
      <p:pic>
        <p:nvPicPr>
          <p:cNvPr id="58" name="Google Shape;58;g1f083006354_0_62" descr="http://www.s2e2.fr/sites/default/files/styles/illustration_miniature_crop/public/ged/bpi_france.png?itok=9Z8aqrV-"/>
          <p:cNvPicPr preferRelativeResize="0"/>
          <p:nvPr/>
        </p:nvPicPr>
        <p:blipFill rotWithShape="1">
          <a:blip r:embed="rId5">
            <a:alphaModFix/>
          </a:blip>
          <a:srcRect t="25850" b="18364"/>
          <a:stretch/>
        </p:blipFill>
        <p:spPr>
          <a:xfrm>
            <a:off x="7722232" y="3281044"/>
            <a:ext cx="1150304" cy="417094"/>
          </a:xfrm>
          <a:prstGeom prst="rect">
            <a:avLst/>
          </a:prstGeom>
          <a:noFill/>
          <a:ln>
            <a:noFill/>
          </a:ln>
        </p:spPr>
      </p:pic>
      <p:pic>
        <p:nvPicPr>
          <p:cNvPr id="59" name="Google Shape;59;g1f083006354_0_62"/>
          <p:cNvPicPr preferRelativeResize="0"/>
          <p:nvPr/>
        </p:nvPicPr>
        <p:blipFill rotWithShape="1">
          <a:blip r:embed="rId6">
            <a:alphaModFix/>
          </a:blip>
          <a:srcRect/>
          <a:stretch/>
        </p:blipFill>
        <p:spPr>
          <a:xfrm>
            <a:off x="9191625" y="3110603"/>
            <a:ext cx="1430207" cy="729186"/>
          </a:xfrm>
          <a:prstGeom prst="rect">
            <a:avLst/>
          </a:prstGeom>
          <a:noFill/>
          <a:ln>
            <a:noFill/>
          </a:ln>
        </p:spPr>
      </p:pic>
      <p:pic>
        <p:nvPicPr>
          <p:cNvPr id="60" name="Google Shape;60;g1f083006354_0_62"/>
          <p:cNvPicPr preferRelativeResize="0"/>
          <p:nvPr/>
        </p:nvPicPr>
        <p:blipFill rotWithShape="1">
          <a:blip r:embed="rId7">
            <a:alphaModFix/>
          </a:blip>
          <a:srcRect/>
          <a:stretch/>
        </p:blipFill>
        <p:spPr>
          <a:xfrm>
            <a:off x="7801229" y="4219972"/>
            <a:ext cx="992309" cy="992309"/>
          </a:xfrm>
          <a:prstGeom prst="rect">
            <a:avLst/>
          </a:prstGeom>
          <a:noFill/>
          <a:ln>
            <a:noFill/>
          </a:ln>
        </p:spPr>
      </p:pic>
      <p:pic>
        <p:nvPicPr>
          <p:cNvPr id="61" name="Google Shape;61;g1f083006354_0_62"/>
          <p:cNvPicPr preferRelativeResize="0"/>
          <p:nvPr/>
        </p:nvPicPr>
        <p:blipFill rotWithShape="1">
          <a:blip r:embed="rId8">
            <a:alphaModFix/>
          </a:blip>
          <a:srcRect/>
          <a:stretch/>
        </p:blipFill>
        <p:spPr>
          <a:xfrm>
            <a:off x="9191625" y="4434797"/>
            <a:ext cx="1446126" cy="563276"/>
          </a:xfrm>
          <a:prstGeom prst="rect">
            <a:avLst/>
          </a:prstGeom>
          <a:noFill/>
          <a:ln>
            <a:noFill/>
          </a:ln>
        </p:spPr>
      </p:pic>
      <p:sp>
        <p:nvSpPr>
          <p:cNvPr id="62" name="Google Shape;62;g1f083006354_0_62"/>
          <p:cNvSpPr/>
          <p:nvPr/>
        </p:nvSpPr>
        <p:spPr>
          <a:xfrm>
            <a:off x="6750646" y="5821097"/>
            <a:ext cx="4881900" cy="7572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200"/>
              <a:buFont typeface="Open Sans"/>
              <a:buNone/>
              <a:tabLst/>
              <a:defRPr/>
            </a:pP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H2020 ERC POC, Grands Prix d’Innovation de la Ville de Paris, Concours d’innovation numérique, Concours iLab des jeunes </a:t>
            </a:r>
            <a:b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b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entreprises innovantes, Paris Region AI challenge, Prix de l’innovation en imagerie médicale Société Francaise de Radiologie</a:t>
            </a:r>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63" name="Google Shape;63;g1f083006354_0_62"/>
          <p:cNvPicPr preferRelativeResize="0"/>
          <p:nvPr/>
        </p:nvPicPr>
        <p:blipFill rotWithShape="1">
          <a:blip r:embed="rId9">
            <a:alphaModFix/>
          </a:blip>
          <a:srcRect/>
          <a:stretch/>
        </p:blipFill>
        <p:spPr>
          <a:xfrm>
            <a:off x="2612539" y="9309315"/>
            <a:ext cx="215822" cy="145500"/>
          </a:xfrm>
          <a:prstGeom prst="rect">
            <a:avLst/>
          </a:prstGeom>
          <a:noFill/>
          <a:ln>
            <a:noFill/>
          </a:ln>
        </p:spPr>
      </p:pic>
      <p:pic>
        <p:nvPicPr>
          <p:cNvPr id="64" name="Google Shape;64;g1f083006354_0_62"/>
          <p:cNvPicPr preferRelativeResize="0"/>
          <p:nvPr/>
        </p:nvPicPr>
        <p:blipFill rotWithShape="1">
          <a:blip r:embed="rId10">
            <a:alphaModFix/>
          </a:blip>
          <a:srcRect/>
          <a:stretch/>
        </p:blipFill>
        <p:spPr>
          <a:xfrm>
            <a:off x="1993522" y="6309553"/>
            <a:ext cx="671923" cy="389007"/>
          </a:xfrm>
          <a:prstGeom prst="rect">
            <a:avLst/>
          </a:prstGeom>
          <a:noFill/>
          <a:ln>
            <a:noFill/>
          </a:ln>
        </p:spPr>
      </p:pic>
      <p:pic>
        <p:nvPicPr>
          <p:cNvPr id="65" name="Google Shape;65;g1f083006354_0_62"/>
          <p:cNvPicPr preferRelativeResize="0"/>
          <p:nvPr/>
        </p:nvPicPr>
        <p:blipFill rotWithShape="1">
          <a:blip r:embed="rId11">
            <a:alphaModFix/>
          </a:blip>
          <a:srcRect/>
          <a:stretch/>
        </p:blipFill>
        <p:spPr>
          <a:xfrm>
            <a:off x="9207544" y="1925495"/>
            <a:ext cx="1430208" cy="606931"/>
          </a:xfrm>
          <a:prstGeom prst="rect">
            <a:avLst/>
          </a:prstGeom>
          <a:noFill/>
          <a:ln>
            <a:noFill/>
          </a:ln>
        </p:spPr>
      </p:pic>
      <p:pic>
        <p:nvPicPr>
          <p:cNvPr id="66" name="Google Shape;66;g1f083006354_0_62" descr="Résultat de recherche d'images pour &quot;universite paris saclay&quot;"/>
          <p:cNvPicPr preferRelativeResize="0"/>
          <p:nvPr/>
        </p:nvPicPr>
        <p:blipFill rotWithShape="1">
          <a:blip r:embed="rId12">
            <a:alphaModFix/>
          </a:blip>
          <a:srcRect/>
          <a:stretch/>
        </p:blipFill>
        <p:spPr>
          <a:xfrm>
            <a:off x="925773" y="6128423"/>
            <a:ext cx="671923" cy="671923"/>
          </a:xfrm>
          <a:prstGeom prst="rect">
            <a:avLst/>
          </a:prstGeom>
          <a:noFill/>
          <a:ln>
            <a:noFill/>
          </a:ln>
        </p:spPr>
      </p:pic>
      <p:sp>
        <p:nvSpPr>
          <p:cNvPr id="67" name="Google Shape;67;g1f083006354_0_62" descr="Bouclier de Newton avec un remplissage uni"/>
          <p:cNvSpPr/>
          <p:nvPr/>
        </p:nvSpPr>
        <p:spPr>
          <a:xfrm>
            <a:off x="925773" y="3371689"/>
            <a:ext cx="471876" cy="333836"/>
          </a:xfrm>
          <a:custGeom>
            <a:avLst/>
            <a:gdLst/>
            <a:ahLst/>
            <a:cxnLst/>
            <a:rect l="l" t="t" r="r" b="b"/>
            <a:pathLst>
              <a:path w="471876" h="333836" extrusionOk="0">
                <a:moveTo>
                  <a:pt x="464942" y="154007"/>
                </a:moveTo>
                <a:cubicBezTo>
                  <a:pt x="454756" y="139461"/>
                  <a:pt x="435947" y="133763"/>
                  <a:pt x="419402" y="140211"/>
                </a:cubicBezTo>
                <a:lnTo>
                  <a:pt x="380060" y="90696"/>
                </a:lnTo>
                <a:lnTo>
                  <a:pt x="380060" y="30816"/>
                </a:lnTo>
                <a:cubicBezTo>
                  <a:pt x="380043" y="13804"/>
                  <a:pt x="366256" y="17"/>
                  <a:pt x="349244" y="0"/>
                </a:cubicBezTo>
                <a:lnTo>
                  <a:pt x="51359" y="0"/>
                </a:lnTo>
                <a:cubicBezTo>
                  <a:pt x="34349" y="20"/>
                  <a:pt x="20564" y="13805"/>
                  <a:pt x="20544" y="30816"/>
                </a:cubicBezTo>
                <a:lnTo>
                  <a:pt x="20544" y="303021"/>
                </a:lnTo>
                <a:lnTo>
                  <a:pt x="0" y="303021"/>
                </a:lnTo>
                <a:lnTo>
                  <a:pt x="0" y="333837"/>
                </a:lnTo>
                <a:lnTo>
                  <a:pt x="400604" y="333837"/>
                </a:lnTo>
                <a:lnTo>
                  <a:pt x="400604" y="303021"/>
                </a:lnTo>
                <a:lnTo>
                  <a:pt x="380060" y="303021"/>
                </a:lnTo>
                <a:lnTo>
                  <a:pt x="380060" y="123715"/>
                </a:lnTo>
                <a:lnTo>
                  <a:pt x="402905" y="152476"/>
                </a:lnTo>
                <a:cubicBezTo>
                  <a:pt x="389877" y="169294"/>
                  <a:pt x="392949" y="193489"/>
                  <a:pt x="409767" y="206517"/>
                </a:cubicBezTo>
                <a:cubicBezTo>
                  <a:pt x="426586" y="219545"/>
                  <a:pt x="450781" y="216473"/>
                  <a:pt x="463808" y="199654"/>
                </a:cubicBezTo>
                <a:cubicBezTo>
                  <a:pt x="474131" y="186329"/>
                  <a:pt x="474590" y="167839"/>
                  <a:pt x="464942" y="154017"/>
                </a:cubicBezTo>
                <a:close/>
                <a:moveTo>
                  <a:pt x="359516" y="30816"/>
                </a:moveTo>
                <a:lnTo>
                  <a:pt x="359516" y="64836"/>
                </a:lnTo>
                <a:lnTo>
                  <a:pt x="324325" y="20544"/>
                </a:lnTo>
                <a:lnTo>
                  <a:pt x="349244" y="20544"/>
                </a:lnTo>
                <a:cubicBezTo>
                  <a:pt x="354918" y="20544"/>
                  <a:pt x="359516" y="25143"/>
                  <a:pt x="359516" y="30816"/>
                </a:cubicBezTo>
                <a:close/>
                <a:moveTo>
                  <a:pt x="359516" y="303021"/>
                </a:moveTo>
                <a:lnTo>
                  <a:pt x="41088" y="303021"/>
                </a:lnTo>
                <a:lnTo>
                  <a:pt x="41088" y="30816"/>
                </a:lnTo>
                <a:cubicBezTo>
                  <a:pt x="41088" y="25143"/>
                  <a:pt x="45686" y="20544"/>
                  <a:pt x="51359" y="20544"/>
                </a:cubicBezTo>
                <a:lnTo>
                  <a:pt x="84743" y="20544"/>
                </a:lnTo>
                <a:lnTo>
                  <a:pt x="84743" y="181186"/>
                </a:lnTo>
                <a:cubicBezTo>
                  <a:pt x="64240" y="186859"/>
                  <a:pt x="52217" y="208079"/>
                  <a:pt x="57890" y="228583"/>
                </a:cubicBezTo>
                <a:cubicBezTo>
                  <a:pt x="63564" y="249086"/>
                  <a:pt x="84784" y="261109"/>
                  <a:pt x="105287" y="255435"/>
                </a:cubicBezTo>
                <a:cubicBezTo>
                  <a:pt x="125790" y="249763"/>
                  <a:pt x="137813" y="228542"/>
                  <a:pt x="132140" y="208039"/>
                </a:cubicBezTo>
                <a:cubicBezTo>
                  <a:pt x="128530" y="194991"/>
                  <a:pt x="118335" y="184796"/>
                  <a:pt x="105287" y="181186"/>
                </a:cubicBezTo>
                <a:lnTo>
                  <a:pt x="105287" y="20544"/>
                </a:lnTo>
                <a:lnTo>
                  <a:pt x="161782" y="20544"/>
                </a:lnTo>
                <a:lnTo>
                  <a:pt x="161782" y="181186"/>
                </a:lnTo>
                <a:cubicBezTo>
                  <a:pt x="141279" y="186859"/>
                  <a:pt x="129256" y="208079"/>
                  <a:pt x="134930" y="228583"/>
                </a:cubicBezTo>
                <a:cubicBezTo>
                  <a:pt x="140603" y="249086"/>
                  <a:pt x="161823" y="261109"/>
                  <a:pt x="182326" y="255435"/>
                </a:cubicBezTo>
                <a:cubicBezTo>
                  <a:pt x="202829" y="249763"/>
                  <a:pt x="214852" y="228542"/>
                  <a:pt x="209179" y="208039"/>
                </a:cubicBezTo>
                <a:cubicBezTo>
                  <a:pt x="205569" y="194991"/>
                  <a:pt x="195374" y="184796"/>
                  <a:pt x="182326" y="181186"/>
                </a:cubicBezTo>
                <a:lnTo>
                  <a:pt x="182326" y="20544"/>
                </a:lnTo>
                <a:lnTo>
                  <a:pt x="238822" y="20544"/>
                </a:lnTo>
                <a:lnTo>
                  <a:pt x="238822" y="181186"/>
                </a:lnTo>
                <a:cubicBezTo>
                  <a:pt x="218318" y="186859"/>
                  <a:pt x="206296" y="208079"/>
                  <a:pt x="211969" y="228583"/>
                </a:cubicBezTo>
                <a:cubicBezTo>
                  <a:pt x="217642" y="249086"/>
                  <a:pt x="238862" y="261109"/>
                  <a:pt x="259365" y="255435"/>
                </a:cubicBezTo>
                <a:cubicBezTo>
                  <a:pt x="279869" y="249763"/>
                  <a:pt x="291891" y="228542"/>
                  <a:pt x="286218" y="208039"/>
                </a:cubicBezTo>
                <a:cubicBezTo>
                  <a:pt x="282608" y="194991"/>
                  <a:pt x="272413" y="184796"/>
                  <a:pt x="259365" y="181186"/>
                </a:cubicBezTo>
                <a:lnTo>
                  <a:pt x="259365" y="20544"/>
                </a:lnTo>
                <a:lnTo>
                  <a:pt x="298085" y="20544"/>
                </a:lnTo>
                <a:lnTo>
                  <a:pt x="359516" y="978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sp>
        <p:nvSpPr>
          <p:cNvPr id="68" name="Google Shape;68;g1f083006354_0_62"/>
          <p:cNvSpPr txBox="1"/>
          <p:nvPr/>
        </p:nvSpPr>
        <p:spPr>
          <a:xfrm>
            <a:off x="1590451" y="1658157"/>
            <a:ext cx="39216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Company is spin-off of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Artificial </a:t>
            </a:r>
            <a:b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b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Intelligence research</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 lab</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 name="Google Shape;69;g1f083006354_0_62"/>
          <p:cNvSpPr txBox="1"/>
          <p:nvPr/>
        </p:nvSpPr>
        <p:spPr>
          <a:xfrm>
            <a:off x="1554249" y="2468904"/>
            <a:ext cx="33627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Founded in 2017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and based in Paris &amp;  Pittsburgh, </a:t>
            </a:r>
            <a:r>
              <a:rPr kumimoji="0" lang="fr-FR" sz="1400" b="1" i="0" u="none" strike="noStrike" kern="0" cap="none" spc="0" normalizeH="0" baseline="0" noProof="0">
                <a:ln>
                  <a:noFill/>
                </a:ln>
                <a:solidFill>
                  <a:srgbClr val="28497A"/>
                </a:solidFill>
                <a:effectLst/>
                <a:uLnTx/>
                <a:uFillTx/>
                <a:latin typeface="Open Sans"/>
                <a:ea typeface="Open Sans"/>
                <a:cs typeface="Open Sans"/>
                <a:sym typeface="Open Sans"/>
              </a:rPr>
              <a:t>70+ employees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to date</a:t>
            </a:r>
            <a:endParaRPr kumimoji="0" sz="1400" b="1" i="0" u="none" strike="noStrike" kern="0" cap="none" spc="0" normalizeH="0" baseline="0" noProof="0">
              <a:ln>
                <a:noFill/>
              </a:ln>
              <a:solidFill>
                <a:srgbClr val="323232"/>
              </a:solidFill>
              <a:effectLst/>
              <a:uLnTx/>
              <a:uFillTx/>
              <a:latin typeface="Open Sans"/>
              <a:ea typeface="Open Sans"/>
              <a:cs typeface="Open Sans"/>
              <a:sym typeface="Open Sans"/>
            </a:endParaRPr>
          </a:p>
        </p:txBody>
      </p:sp>
      <p:sp>
        <p:nvSpPr>
          <p:cNvPr id="70" name="Google Shape;70;g1f083006354_0_62"/>
          <p:cNvSpPr txBox="1"/>
          <p:nvPr/>
        </p:nvSpPr>
        <p:spPr>
          <a:xfrm>
            <a:off x="1554249" y="3327645"/>
            <a:ext cx="3426600" cy="6741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Core expertise in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Advanced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Mathematics, Medical Imaging and AI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1" name="Google Shape;71;g1f083006354_0_62"/>
          <p:cNvSpPr txBox="1"/>
          <p:nvPr/>
        </p:nvSpPr>
        <p:spPr>
          <a:xfrm>
            <a:off x="1525115" y="4097225"/>
            <a:ext cx="40884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ART-Plan</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solution for Radiation Oncology 1</a:t>
            </a:r>
            <a:r>
              <a:rPr kumimoji="0" lang="fr-FR" sz="1400" b="0" i="0" u="none" strike="noStrike" kern="0" cap="none" spc="0" normalizeH="0" baseline="30000" noProof="0">
                <a:ln>
                  <a:noFill/>
                </a:ln>
                <a:solidFill>
                  <a:srgbClr val="323232"/>
                </a:solidFill>
                <a:effectLst/>
                <a:uLnTx/>
                <a:uFillTx/>
                <a:latin typeface="Open Sans SemiBold"/>
                <a:ea typeface="Open Sans SemiBold"/>
                <a:cs typeface="Open Sans SemiBold"/>
                <a:sym typeface="Open Sans SemiBold"/>
              </a:rPr>
              <a:t>st</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market launch</a:t>
            </a:r>
            <a:r>
              <a:rPr kumimoji="0" lang="fr-FR" sz="1400" b="0" i="0" u="none" strike="noStrike" kern="0" cap="none" spc="0" normalizeH="0" baseline="0" noProof="0">
                <a:ln>
                  <a:noFill/>
                </a:ln>
                <a:solidFill>
                  <a:srgbClr val="62F8DA"/>
                </a:solidFill>
                <a:effectLst/>
                <a:uLnTx/>
                <a:uFillTx/>
                <a:latin typeface="Open Sans SemiBold"/>
                <a:ea typeface="Open Sans SemiBold"/>
                <a:cs typeface="Open Sans SemiBold"/>
                <a:sym typeface="Open Sans SemiBold"/>
              </a:rPr>
              <a:t>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in 2019</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2" name="Google Shape;72;g1f083006354_0_62"/>
          <p:cNvSpPr txBox="1"/>
          <p:nvPr/>
        </p:nvSpPr>
        <p:spPr>
          <a:xfrm>
            <a:off x="1525115" y="5060140"/>
            <a:ext cx="36738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1"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100+ user sites</a:t>
            </a:r>
            <a:r>
              <a:rPr kumimoji="0" lang="fr-FR" sz="1400" b="0"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 </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in Europe, </a:t>
            </a:r>
            <a:r>
              <a:rPr kumimoji="0" lang="fr-FR" sz="1400" b="0" i="0" u="none" strike="noStrike" kern="0" cap="none" spc="0" normalizeH="0" baseline="0" noProof="0" dirty="0" err="1">
                <a:ln>
                  <a:noFill/>
                </a:ln>
                <a:solidFill>
                  <a:srgbClr val="323232"/>
                </a:solidFill>
                <a:effectLst/>
                <a:uLnTx/>
                <a:uFillTx/>
                <a:latin typeface="Open Sans SemiBold"/>
                <a:ea typeface="Open Sans SemiBold"/>
                <a:cs typeface="Open Sans SemiBold"/>
                <a:sym typeface="Open Sans SemiBold"/>
              </a:rPr>
              <a:t>Africa</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 Middle East and the US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3" name="Google Shape;73;g1f083006354_0_62"/>
          <p:cNvSpPr txBox="1"/>
          <p:nvPr/>
        </p:nvSpPr>
        <p:spPr>
          <a:xfrm>
            <a:off x="6980338" y="431983"/>
            <a:ext cx="4472400" cy="923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2000"/>
              <a:buFont typeface="Open Sans SemiBold"/>
              <a:buNone/>
              <a:tabLst/>
              <a:defRPr/>
            </a:pPr>
            <a:r>
              <a:rPr kumimoji="0" lang="fr-FR" sz="2000" b="0"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European and National Science and Innovation Prizes and Awards obtained since 2017: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 name="Google Shape;74;g1f083006354_0_62" descr="Cigogne bébé avec un remplissage uni"/>
          <p:cNvSpPr/>
          <p:nvPr/>
        </p:nvSpPr>
        <p:spPr>
          <a:xfrm>
            <a:off x="1000831" y="2517847"/>
            <a:ext cx="265259" cy="339155"/>
          </a:xfrm>
          <a:custGeom>
            <a:avLst/>
            <a:gdLst/>
            <a:ahLst/>
            <a:cxnLst/>
            <a:rect l="l" t="t" r="r" b="b"/>
            <a:pathLst>
              <a:path w="392976" h="502452" extrusionOk="0">
                <a:moveTo>
                  <a:pt x="332312" y="58389"/>
                </a:moveTo>
                <a:cubicBezTo>
                  <a:pt x="336784" y="56248"/>
                  <a:pt x="340858" y="53360"/>
                  <a:pt x="344360" y="49851"/>
                </a:cubicBezTo>
                <a:cubicBezTo>
                  <a:pt x="353216" y="41376"/>
                  <a:pt x="357691" y="29304"/>
                  <a:pt x="356497" y="17104"/>
                </a:cubicBezTo>
                <a:cubicBezTo>
                  <a:pt x="344299" y="15919"/>
                  <a:pt x="332233" y="20398"/>
                  <a:pt x="323762" y="29253"/>
                </a:cubicBezTo>
                <a:cubicBezTo>
                  <a:pt x="321237" y="31795"/>
                  <a:pt x="319029" y="34634"/>
                  <a:pt x="317188" y="37708"/>
                </a:cubicBezTo>
                <a:cubicBezTo>
                  <a:pt x="315347" y="34632"/>
                  <a:pt x="313137" y="31793"/>
                  <a:pt x="310609" y="29253"/>
                </a:cubicBezTo>
                <a:cubicBezTo>
                  <a:pt x="302133" y="20395"/>
                  <a:pt x="290058" y="15920"/>
                  <a:pt x="277857" y="17116"/>
                </a:cubicBezTo>
                <a:cubicBezTo>
                  <a:pt x="276786" y="27451"/>
                  <a:pt x="279877" y="37786"/>
                  <a:pt x="286446" y="45837"/>
                </a:cubicBezTo>
                <a:cubicBezTo>
                  <a:pt x="266052" y="40721"/>
                  <a:pt x="245294" y="37191"/>
                  <a:pt x="224356" y="35277"/>
                </a:cubicBezTo>
                <a:cubicBezTo>
                  <a:pt x="222155" y="13707"/>
                  <a:pt x="202885" y="-1995"/>
                  <a:pt x="181315" y="206"/>
                </a:cubicBezTo>
                <a:cubicBezTo>
                  <a:pt x="171796" y="1177"/>
                  <a:pt x="162960" y="5591"/>
                  <a:pt x="156466" y="12619"/>
                </a:cubicBezTo>
                <a:cubicBezTo>
                  <a:pt x="155350" y="13486"/>
                  <a:pt x="154330" y="14470"/>
                  <a:pt x="153424" y="15555"/>
                </a:cubicBezTo>
                <a:cubicBezTo>
                  <a:pt x="137730" y="34725"/>
                  <a:pt x="132815" y="60539"/>
                  <a:pt x="140366" y="84135"/>
                </a:cubicBezTo>
                <a:lnTo>
                  <a:pt x="173892" y="188420"/>
                </a:lnTo>
                <a:cubicBezTo>
                  <a:pt x="155592" y="181171"/>
                  <a:pt x="136116" y="177348"/>
                  <a:pt x="116433" y="177141"/>
                </a:cubicBezTo>
                <a:cubicBezTo>
                  <a:pt x="98108" y="176943"/>
                  <a:pt x="80009" y="181209"/>
                  <a:pt x="63701" y="189570"/>
                </a:cubicBezTo>
                <a:lnTo>
                  <a:pt x="32482" y="158346"/>
                </a:lnTo>
                <a:cubicBezTo>
                  <a:pt x="11858" y="176160"/>
                  <a:pt x="2" y="202064"/>
                  <a:pt x="0" y="229317"/>
                </a:cubicBezTo>
                <a:cubicBezTo>
                  <a:pt x="278" y="281658"/>
                  <a:pt x="42871" y="323897"/>
                  <a:pt x="95213" y="323738"/>
                </a:cubicBezTo>
                <a:cubicBezTo>
                  <a:pt x="97133" y="324081"/>
                  <a:pt x="99086" y="324333"/>
                  <a:pt x="101051" y="324580"/>
                </a:cubicBezTo>
                <a:lnTo>
                  <a:pt x="101051" y="488418"/>
                </a:lnTo>
                <a:cubicBezTo>
                  <a:pt x="101051" y="496169"/>
                  <a:pt x="107335" y="502453"/>
                  <a:pt x="115086" y="502453"/>
                </a:cubicBezTo>
                <a:lnTo>
                  <a:pt x="157191" y="502453"/>
                </a:lnTo>
                <a:cubicBezTo>
                  <a:pt x="164942" y="502453"/>
                  <a:pt x="171225" y="496169"/>
                  <a:pt x="171225" y="488418"/>
                </a:cubicBezTo>
                <a:cubicBezTo>
                  <a:pt x="171225" y="480667"/>
                  <a:pt x="164942" y="474383"/>
                  <a:pt x="157191" y="474383"/>
                </a:cubicBezTo>
                <a:lnTo>
                  <a:pt x="129121" y="474383"/>
                </a:lnTo>
                <a:lnTo>
                  <a:pt x="129121" y="324855"/>
                </a:lnTo>
                <a:cubicBezTo>
                  <a:pt x="178243" y="319241"/>
                  <a:pt x="224558" y="281432"/>
                  <a:pt x="224558" y="224562"/>
                </a:cubicBezTo>
                <a:cubicBezTo>
                  <a:pt x="224517" y="223702"/>
                  <a:pt x="224299" y="222859"/>
                  <a:pt x="223918" y="222086"/>
                </a:cubicBezTo>
                <a:cubicBezTo>
                  <a:pt x="223609" y="216841"/>
                  <a:pt x="222639" y="211656"/>
                  <a:pt x="221032" y="206654"/>
                </a:cubicBezTo>
                <a:lnTo>
                  <a:pt x="177754" y="72037"/>
                </a:lnTo>
                <a:cubicBezTo>
                  <a:pt x="176700" y="68713"/>
                  <a:pt x="176179" y="65244"/>
                  <a:pt x="176211" y="61758"/>
                </a:cubicBezTo>
                <a:lnTo>
                  <a:pt x="298235" y="61758"/>
                </a:lnTo>
                <a:cubicBezTo>
                  <a:pt x="271339" y="86611"/>
                  <a:pt x="241400" y="152372"/>
                  <a:pt x="241400" y="185910"/>
                </a:cubicBezTo>
                <a:cubicBezTo>
                  <a:pt x="241400" y="227767"/>
                  <a:pt x="275332" y="261698"/>
                  <a:pt x="317188" y="261698"/>
                </a:cubicBezTo>
                <a:cubicBezTo>
                  <a:pt x="359045" y="261698"/>
                  <a:pt x="392976" y="227767"/>
                  <a:pt x="392976" y="185910"/>
                </a:cubicBezTo>
                <a:cubicBezTo>
                  <a:pt x="392976" y="150778"/>
                  <a:pt x="360124" y="80188"/>
                  <a:pt x="332312" y="58389"/>
                </a:cubicBezTo>
                <a:close/>
                <a:moveTo>
                  <a:pt x="317154" y="174244"/>
                </a:moveTo>
                <a:cubicBezTo>
                  <a:pt x="297389" y="174244"/>
                  <a:pt x="281365" y="158221"/>
                  <a:pt x="281365" y="138455"/>
                </a:cubicBezTo>
                <a:cubicBezTo>
                  <a:pt x="281365" y="118689"/>
                  <a:pt x="305505" y="75136"/>
                  <a:pt x="317154" y="75136"/>
                </a:cubicBezTo>
                <a:cubicBezTo>
                  <a:pt x="328803" y="75136"/>
                  <a:pt x="352943" y="118689"/>
                  <a:pt x="352943" y="138455"/>
                </a:cubicBezTo>
                <a:cubicBezTo>
                  <a:pt x="352949" y="158213"/>
                  <a:pt x="336945" y="174237"/>
                  <a:pt x="317188" y="1742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5" name="Google Shape;75;g1f083006354_0_62" descr="The Eberhard Karls University of Tübingen - The International Agency for  the Prevention of Blindness"/>
          <p:cNvPicPr preferRelativeResize="0"/>
          <p:nvPr/>
        </p:nvPicPr>
        <p:blipFill rotWithShape="1">
          <a:blip r:embed="rId13">
            <a:alphaModFix/>
          </a:blip>
          <a:srcRect/>
          <a:stretch/>
        </p:blipFill>
        <p:spPr>
          <a:xfrm>
            <a:off x="4465573" y="6325719"/>
            <a:ext cx="897617" cy="286232"/>
          </a:xfrm>
          <a:prstGeom prst="rect">
            <a:avLst/>
          </a:prstGeom>
          <a:noFill/>
          <a:ln>
            <a:noFill/>
          </a:ln>
        </p:spPr>
      </p:pic>
      <p:sp>
        <p:nvSpPr>
          <p:cNvPr id="76" name="Google Shape;76;g1f083006354_0_62"/>
          <p:cNvSpPr/>
          <p:nvPr/>
        </p:nvSpPr>
        <p:spPr>
          <a:xfrm>
            <a:off x="913028" y="1583535"/>
            <a:ext cx="413385" cy="413392"/>
          </a:xfrm>
          <a:custGeom>
            <a:avLst/>
            <a:gdLst/>
            <a:ahLst/>
            <a:cxnLst/>
            <a:rect l="l" t="t" r="r" b="b"/>
            <a:pathLst>
              <a:path w="4724399" h="4724476" extrusionOk="0">
                <a:moveTo>
                  <a:pt x="4724400" y="1447800"/>
                </a:moveTo>
                <a:cubicBezTo>
                  <a:pt x="4724400" y="1321765"/>
                  <a:pt x="4621835" y="1219200"/>
                  <a:pt x="4495800" y="1219200"/>
                </a:cubicBezTo>
                <a:cubicBezTo>
                  <a:pt x="4469588" y="1219200"/>
                  <a:pt x="4444746" y="1224534"/>
                  <a:pt x="4421277" y="1232687"/>
                </a:cubicBezTo>
                <a:lnTo>
                  <a:pt x="4079824" y="805891"/>
                </a:lnTo>
                <a:cubicBezTo>
                  <a:pt x="4101617" y="770915"/>
                  <a:pt x="4114800" y="729996"/>
                  <a:pt x="4114800" y="685800"/>
                </a:cubicBezTo>
                <a:cubicBezTo>
                  <a:pt x="4114800" y="559765"/>
                  <a:pt x="4012235" y="457200"/>
                  <a:pt x="3886200" y="457200"/>
                </a:cubicBezTo>
                <a:cubicBezTo>
                  <a:pt x="3822116" y="457200"/>
                  <a:pt x="3764356" y="483870"/>
                  <a:pt x="3722827" y="526390"/>
                </a:cubicBezTo>
                <a:lnTo>
                  <a:pt x="3122143" y="249174"/>
                </a:lnTo>
                <a:cubicBezTo>
                  <a:pt x="3122752" y="242316"/>
                  <a:pt x="3124200" y="235687"/>
                  <a:pt x="3124200" y="228600"/>
                </a:cubicBezTo>
                <a:cubicBezTo>
                  <a:pt x="3124200" y="102565"/>
                  <a:pt x="3021635" y="0"/>
                  <a:pt x="2895600" y="0"/>
                </a:cubicBezTo>
                <a:cubicBezTo>
                  <a:pt x="2796388" y="0"/>
                  <a:pt x="2712568" y="63932"/>
                  <a:pt x="2681021" y="152400"/>
                </a:cubicBezTo>
                <a:lnTo>
                  <a:pt x="1814779" y="152400"/>
                </a:lnTo>
                <a:cubicBezTo>
                  <a:pt x="1783232" y="63932"/>
                  <a:pt x="1699412" y="0"/>
                  <a:pt x="1600200" y="0"/>
                </a:cubicBezTo>
                <a:cubicBezTo>
                  <a:pt x="1474165" y="0"/>
                  <a:pt x="1371600" y="102565"/>
                  <a:pt x="1371600" y="228600"/>
                </a:cubicBezTo>
                <a:cubicBezTo>
                  <a:pt x="1371600" y="238049"/>
                  <a:pt x="1373276" y="247117"/>
                  <a:pt x="1374419" y="256337"/>
                </a:cubicBezTo>
                <a:lnTo>
                  <a:pt x="996467" y="445313"/>
                </a:lnTo>
                <a:cubicBezTo>
                  <a:pt x="955319" y="405689"/>
                  <a:pt x="899693" y="381000"/>
                  <a:pt x="838200" y="381000"/>
                </a:cubicBezTo>
                <a:cubicBezTo>
                  <a:pt x="712165" y="381000"/>
                  <a:pt x="609600" y="483565"/>
                  <a:pt x="609600" y="609600"/>
                </a:cubicBezTo>
                <a:cubicBezTo>
                  <a:pt x="609600" y="653796"/>
                  <a:pt x="622783" y="694715"/>
                  <a:pt x="644576" y="729691"/>
                </a:cubicBezTo>
                <a:lnTo>
                  <a:pt x="303124" y="1156487"/>
                </a:lnTo>
                <a:cubicBezTo>
                  <a:pt x="279654" y="1148334"/>
                  <a:pt x="254813" y="1143000"/>
                  <a:pt x="228600" y="1143000"/>
                </a:cubicBezTo>
                <a:cubicBezTo>
                  <a:pt x="102565" y="1143000"/>
                  <a:pt x="0" y="1245565"/>
                  <a:pt x="0" y="1371600"/>
                </a:cubicBezTo>
                <a:cubicBezTo>
                  <a:pt x="0" y="1470812"/>
                  <a:pt x="63932" y="1554632"/>
                  <a:pt x="152400" y="1586179"/>
                </a:cubicBezTo>
                <a:lnTo>
                  <a:pt x="152400" y="2071497"/>
                </a:lnTo>
                <a:cubicBezTo>
                  <a:pt x="63932" y="2102968"/>
                  <a:pt x="0" y="2186788"/>
                  <a:pt x="0" y="2286000"/>
                </a:cubicBezTo>
                <a:cubicBezTo>
                  <a:pt x="0" y="2412035"/>
                  <a:pt x="102565" y="2514600"/>
                  <a:pt x="228600" y="2514600"/>
                </a:cubicBezTo>
                <a:cubicBezTo>
                  <a:pt x="313258" y="2514600"/>
                  <a:pt x="386410" y="2467813"/>
                  <a:pt x="425958" y="2399309"/>
                </a:cubicBezTo>
                <a:lnTo>
                  <a:pt x="841934" y="2474900"/>
                </a:lnTo>
                <a:cubicBezTo>
                  <a:pt x="859536" y="2583561"/>
                  <a:pt x="953262" y="2667000"/>
                  <a:pt x="1066800" y="2667000"/>
                </a:cubicBezTo>
                <a:cubicBezTo>
                  <a:pt x="1069848" y="2667000"/>
                  <a:pt x="1072744" y="2666238"/>
                  <a:pt x="1075792" y="2666086"/>
                </a:cubicBezTo>
                <a:lnTo>
                  <a:pt x="1221181" y="3029636"/>
                </a:lnTo>
                <a:cubicBezTo>
                  <a:pt x="1173632" y="3071546"/>
                  <a:pt x="1143000" y="3132201"/>
                  <a:pt x="1143000" y="3200400"/>
                </a:cubicBezTo>
                <a:cubicBezTo>
                  <a:pt x="1143000" y="3326435"/>
                  <a:pt x="1245565" y="3429000"/>
                  <a:pt x="1371600" y="3429000"/>
                </a:cubicBezTo>
                <a:cubicBezTo>
                  <a:pt x="1448257" y="3429000"/>
                  <a:pt x="1515847" y="3390748"/>
                  <a:pt x="1557299" y="3332759"/>
                </a:cubicBezTo>
                <a:lnTo>
                  <a:pt x="2211248" y="3519602"/>
                </a:lnTo>
                <a:cubicBezTo>
                  <a:pt x="2217115" y="3612414"/>
                  <a:pt x="2278075" y="3689757"/>
                  <a:pt x="2362200" y="3719779"/>
                </a:cubicBezTo>
                <a:lnTo>
                  <a:pt x="2362200" y="4281297"/>
                </a:lnTo>
                <a:cubicBezTo>
                  <a:pt x="2273732" y="4312844"/>
                  <a:pt x="2209800" y="4396664"/>
                  <a:pt x="2209800" y="4495876"/>
                </a:cubicBezTo>
                <a:cubicBezTo>
                  <a:pt x="2209800" y="4621911"/>
                  <a:pt x="2312365" y="4724476"/>
                  <a:pt x="2438400" y="4724476"/>
                </a:cubicBezTo>
                <a:cubicBezTo>
                  <a:pt x="2564435" y="4724476"/>
                  <a:pt x="2667000" y="4621911"/>
                  <a:pt x="2667000" y="4495876"/>
                </a:cubicBezTo>
                <a:cubicBezTo>
                  <a:pt x="2667000" y="4396664"/>
                  <a:pt x="2603068" y="4312844"/>
                  <a:pt x="2514600" y="4281297"/>
                </a:cubicBezTo>
                <a:lnTo>
                  <a:pt x="2514600" y="3719779"/>
                </a:lnTo>
                <a:cubicBezTo>
                  <a:pt x="2603068" y="3688233"/>
                  <a:pt x="2667000" y="3604412"/>
                  <a:pt x="2667000" y="3505200"/>
                </a:cubicBezTo>
                <a:cubicBezTo>
                  <a:pt x="2667000" y="3432201"/>
                  <a:pt x="2631948" y="3367811"/>
                  <a:pt x="2578532" y="3325901"/>
                </a:cubicBezTo>
                <a:lnTo>
                  <a:pt x="2669515" y="3052877"/>
                </a:lnTo>
                <a:lnTo>
                  <a:pt x="3353257" y="3280791"/>
                </a:lnTo>
                <a:cubicBezTo>
                  <a:pt x="3355086" y="3378099"/>
                  <a:pt x="3418027" y="3460014"/>
                  <a:pt x="3505200" y="3491103"/>
                </a:cubicBezTo>
                <a:lnTo>
                  <a:pt x="3505200" y="4281221"/>
                </a:lnTo>
                <a:cubicBezTo>
                  <a:pt x="3416732" y="4312768"/>
                  <a:pt x="3352800" y="4396588"/>
                  <a:pt x="3352800" y="4495800"/>
                </a:cubicBezTo>
                <a:cubicBezTo>
                  <a:pt x="3352800" y="4621835"/>
                  <a:pt x="3455365" y="4724400"/>
                  <a:pt x="3581400" y="4724400"/>
                </a:cubicBezTo>
                <a:cubicBezTo>
                  <a:pt x="3707435" y="4724400"/>
                  <a:pt x="3810000" y="4621835"/>
                  <a:pt x="3810000" y="4495800"/>
                </a:cubicBezTo>
                <a:cubicBezTo>
                  <a:pt x="3810000" y="4396588"/>
                  <a:pt x="3746068" y="4312768"/>
                  <a:pt x="3657600" y="4281221"/>
                </a:cubicBezTo>
                <a:lnTo>
                  <a:pt x="3657600" y="3491179"/>
                </a:lnTo>
                <a:cubicBezTo>
                  <a:pt x="3746068" y="3459633"/>
                  <a:pt x="3810000" y="3375812"/>
                  <a:pt x="3810000" y="3276600"/>
                </a:cubicBezTo>
                <a:cubicBezTo>
                  <a:pt x="3810000" y="3248787"/>
                  <a:pt x="3804285" y="3222422"/>
                  <a:pt x="3795141" y="3197733"/>
                </a:cubicBezTo>
                <a:lnTo>
                  <a:pt x="4379824" y="2710510"/>
                </a:lnTo>
                <a:cubicBezTo>
                  <a:pt x="4413885" y="2730780"/>
                  <a:pt x="4453281" y="2743200"/>
                  <a:pt x="4495800" y="2743200"/>
                </a:cubicBezTo>
                <a:cubicBezTo>
                  <a:pt x="4621835" y="2743200"/>
                  <a:pt x="4724400" y="2640635"/>
                  <a:pt x="4724400" y="2514600"/>
                </a:cubicBezTo>
                <a:cubicBezTo>
                  <a:pt x="4724400" y="2415388"/>
                  <a:pt x="4660468" y="2331568"/>
                  <a:pt x="4572000" y="2300021"/>
                </a:cubicBezTo>
                <a:lnTo>
                  <a:pt x="4572000" y="1662303"/>
                </a:lnTo>
                <a:cubicBezTo>
                  <a:pt x="4660468" y="1630832"/>
                  <a:pt x="4724400" y="1547012"/>
                  <a:pt x="4724400" y="1447800"/>
                </a:cubicBezTo>
                <a:close/>
                <a:moveTo>
                  <a:pt x="3886200" y="609600"/>
                </a:moveTo>
                <a:cubicBezTo>
                  <a:pt x="3928186" y="609600"/>
                  <a:pt x="3962400" y="643738"/>
                  <a:pt x="3962400" y="685800"/>
                </a:cubicBezTo>
                <a:cubicBezTo>
                  <a:pt x="3962400" y="727862"/>
                  <a:pt x="3928186" y="762000"/>
                  <a:pt x="3886200" y="762000"/>
                </a:cubicBezTo>
                <a:cubicBezTo>
                  <a:pt x="3844214" y="762000"/>
                  <a:pt x="3810000" y="727862"/>
                  <a:pt x="3810000" y="685800"/>
                </a:cubicBezTo>
                <a:cubicBezTo>
                  <a:pt x="3810000" y="643738"/>
                  <a:pt x="3844214" y="609600"/>
                  <a:pt x="3886200" y="609600"/>
                </a:cubicBezTo>
                <a:close/>
                <a:moveTo>
                  <a:pt x="3777844" y="885825"/>
                </a:moveTo>
                <a:cubicBezTo>
                  <a:pt x="3810229" y="903503"/>
                  <a:pt x="3846805" y="914400"/>
                  <a:pt x="3886200" y="914400"/>
                </a:cubicBezTo>
                <a:cubicBezTo>
                  <a:pt x="3912413" y="914400"/>
                  <a:pt x="3937178" y="909066"/>
                  <a:pt x="3960648" y="900913"/>
                </a:cubicBezTo>
                <a:lnTo>
                  <a:pt x="4302100" y="1327785"/>
                </a:lnTo>
                <a:cubicBezTo>
                  <a:pt x="4280383" y="1362761"/>
                  <a:pt x="4267200" y="1403604"/>
                  <a:pt x="4267200" y="1447800"/>
                </a:cubicBezTo>
                <a:cubicBezTo>
                  <a:pt x="4267200" y="1460068"/>
                  <a:pt x="4268953" y="1471879"/>
                  <a:pt x="4270858" y="1483690"/>
                </a:cubicBezTo>
                <a:lnTo>
                  <a:pt x="3731057" y="1778127"/>
                </a:lnTo>
                <a:lnTo>
                  <a:pt x="3337941" y="1450543"/>
                </a:lnTo>
                <a:cubicBezTo>
                  <a:pt x="3347085" y="1425778"/>
                  <a:pt x="3352800" y="1399413"/>
                  <a:pt x="3352800" y="1371600"/>
                </a:cubicBezTo>
                <a:cubicBezTo>
                  <a:pt x="3352800" y="1340663"/>
                  <a:pt x="3346475" y="1311097"/>
                  <a:pt x="3335274" y="1284199"/>
                </a:cubicBezTo>
                <a:lnTo>
                  <a:pt x="3777844" y="885825"/>
                </a:lnTo>
                <a:close/>
                <a:moveTo>
                  <a:pt x="2819400" y="2133600"/>
                </a:moveTo>
                <a:cubicBezTo>
                  <a:pt x="2784196" y="2133600"/>
                  <a:pt x="2751277" y="2142211"/>
                  <a:pt x="2721483" y="2156536"/>
                </a:cubicBezTo>
                <a:lnTo>
                  <a:pt x="2398624" y="1833677"/>
                </a:lnTo>
                <a:lnTo>
                  <a:pt x="2968600" y="1538097"/>
                </a:lnTo>
                <a:cubicBezTo>
                  <a:pt x="3009519" y="1576349"/>
                  <a:pt x="3063926" y="1600200"/>
                  <a:pt x="3124200" y="1600200"/>
                </a:cubicBezTo>
                <a:cubicBezTo>
                  <a:pt x="3166720" y="1600200"/>
                  <a:pt x="3206039" y="1587779"/>
                  <a:pt x="3240176" y="1567510"/>
                </a:cubicBezTo>
                <a:lnTo>
                  <a:pt x="3587115" y="1856613"/>
                </a:lnTo>
                <a:lnTo>
                  <a:pt x="2971191" y="2192579"/>
                </a:lnTo>
                <a:cubicBezTo>
                  <a:pt x="2930728" y="2156308"/>
                  <a:pt x="2877922" y="2133600"/>
                  <a:pt x="2819400" y="2133600"/>
                </a:cubicBezTo>
                <a:close/>
                <a:moveTo>
                  <a:pt x="2895600" y="2362200"/>
                </a:moveTo>
                <a:cubicBezTo>
                  <a:pt x="2895600" y="2404263"/>
                  <a:pt x="2861386" y="2438400"/>
                  <a:pt x="2819400" y="2438400"/>
                </a:cubicBezTo>
                <a:cubicBezTo>
                  <a:pt x="2777414" y="2438400"/>
                  <a:pt x="2743200" y="2404263"/>
                  <a:pt x="2743200" y="2362200"/>
                </a:cubicBezTo>
                <a:cubicBezTo>
                  <a:pt x="2743200" y="2320138"/>
                  <a:pt x="2777414" y="2286000"/>
                  <a:pt x="2819400" y="2286000"/>
                </a:cubicBezTo>
                <a:cubicBezTo>
                  <a:pt x="2861386" y="2286000"/>
                  <a:pt x="2895600" y="2320138"/>
                  <a:pt x="2895600" y="2362200"/>
                </a:cubicBezTo>
                <a:close/>
                <a:moveTo>
                  <a:pt x="1743532" y="1523009"/>
                </a:moveTo>
                <a:lnTo>
                  <a:pt x="1871472" y="1935251"/>
                </a:lnTo>
                <a:lnTo>
                  <a:pt x="1222400" y="2271827"/>
                </a:lnTo>
                <a:cubicBezTo>
                  <a:pt x="1195197" y="2246452"/>
                  <a:pt x="1161898" y="2228012"/>
                  <a:pt x="1124864" y="2218182"/>
                </a:cubicBezTo>
                <a:lnTo>
                  <a:pt x="1019251" y="1408328"/>
                </a:lnTo>
                <a:lnTo>
                  <a:pt x="1541374" y="1382192"/>
                </a:lnTo>
                <a:cubicBezTo>
                  <a:pt x="1574521" y="1462507"/>
                  <a:pt x="1652245" y="1519352"/>
                  <a:pt x="1743532" y="1523009"/>
                </a:cubicBezTo>
                <a:close/>
                <a:moveTo>
                  <a:pt x="1676400" y="1295400"/>
                </a:moveTo>
                <a:cubicBezTo>
                  <a:pt x="1676400" y="1253338"/>
                  <a:pt x="1710614" y="1219200"/>
                  <a:pt x="1752600" y="1219200"/>
                </a:cubicBezTo>
                <a:cubicBezTo>
                  <a:pt x="1794586" y="1219200"/>
                  <a:pt x="1828800" y="1253338"/>
                  <a:pt x="1828800" y="1295400"/>
                </a:cubicBezTo>
                <a:cubicBezTo>
                  <a:pt x="1828800" y="1337462"/>
                  <a:pt x="1794586" y="1371600"/>
                  <a:pt x="1752600" y="1371600"/>
                </a:cubicBezTo>
                <a:cubicBezTo>
                  <a:pt x="1710614" y="1371600"/>
                  <a:pt x="1676400" y="1337462"/>
                  <a:pt x="1676400" y="1295400"/>
                </a:cubicBezTo>
                <a:close/>
                <a:moveTo>
                  <a:pt x="1917268" y="2083232"/>
                </a:moveTo>
                <a:lnTo>
                  <a:pt x="2110512" y="2706015"/>
                </a:lnTo>
                <a:lnTo>
                  <a:pt x="1294943" y="2434133"/>
                </a:lnTo>
                <a:cubicBezTo>
                  <a:pt x="1294790" y="2424989"/>
                  <a:pt x="1293419" y="2416150"/>
                  <a:pt x="1292200" y="2407310"/>
                </a:cubicBezTo>
                <a:lnTo>
                  <a:pt x="1917268" y="2083232"/>
                </a:lnTo>
                <a:close/>
                <a:moveTo>
                  <a:pt x="1916735" y="1567358"/>
                </a:moveTo>
                <a:lnTo>
                  <a:pt x="2143659" y="1794205"/>
                </a:lnTo>
                <a:lnTo>
                  <a:pt x="2008861" y="1864081"/>
                </a:lnTo>
                <a:lnTo>
                  <a:pt x="1916735" y="1567358"/>
                </a:lnTo>
                <a:close/>
                <a:moveTo>
                  <a:pt x="1958340" y="1393317"/>
                </a:moveTo>
                <a:cubicBezTo>
                  <a:pt x="1972590" y="1363523"/>
                  <a:pt x="1981200" y="1330604"/>
                  <a:pt x="1981200" y="1295400"/>
                </a:cubicBezTo>
                <a:cubicBezTo>
                  <a:pt x="1981200" y="1262939"/>
                  <a:pt x="1974190" y="1232154"/>
                  <a:pt x="1961998" y="1204189"/>
                </a:cubicBezTo>
                <a:lnTo>
                  <a:pt x="2323795" y="866470"/>
                </a:lnTo>
                <a:lnTo>
                  <a:pt x="2907030" y="1303858"/>
                </a:lnTo>
                <a:cubicBezTo>
                  <a:pt x="2900248" y="1325499"/>
                  <a:pt x="2895600" y="1347902"/>
                  <a:pt x="2895600" y="1371600"/>
                </a:cubicBezTo>
                <a:cubicBezTo>
                  <a:pt x="2895600" y="1382268"/>
                  <a:pt x="2897353" y="1392403"/>
                  <a:pt x="2898724" y="1402690"/>
                </a:cubicBezTo>
                <a:lnTo>
                  <a:pt x="2285543" y="1720596"/>
                </a:lnTo>
                <a:lnTo>
                  <a:pt x="1958340" y="1393317"/>
                </a:lnTo>
                <a:close/>
                <a:moveTo>
                  <a:pt x="3048000" y="1371600"/>
                </a:moveTo>
                <a:cubicBezTo>
                  <a:pt x="3048000" y="1329538"/>
                  <a:pt x="3082214" y="1295400"/>
                  <a:pt x="3124200" y="1295400"/>
                </a:cubicBezTo>
                <a:cubicBezTo>
                  <a:pt x="3166186" y="1295400"/>
                  <a:pt x="3200400" y="1329538"/>
                  <a:pt x="3200400" y="1371600"/>
                </a:cubicBezTo>
                <a:cubicBezTo>
                  <a:pt x="3200400" y="1413662"/>
                  <a:pt x="3166186" y="1447800"/>
                  <a:pt x="3124200" y="1447800"/>
                </a:cubicBezTo>
                <a:cubicBezTo>
                  <a:pt x="3082214" y="1447800"/>
                  <a:pt x="3048000" y="1413662"/>
                  <a:pt x="3048000" y="1371600"/>
                </a:cubicBezTo>
                <a:close/>
                <a:moveTo>
                  <a:pt x="3713074" y="1961541"/>
                </a:moveTo>
                <a:lnTo>
                  <a:pt x="4259047" y="2416531"/>
                </a:lnTo>
                <a:lnTo>
                  <a:pt x="3076042" y="2309013"/>
                </a:lnTo>
                <a:lnTo>
                  <a:pt x="3713074" y="1961541"/>
                </a:lnTo>
                <a:close/>
                <a:moveTo>
                  <a:pt x="2895600" y="152400"/>
                </a:moveTo>
                <a:cubicBezTo>
                  <a:pt x="2937586" y="152400"/>
                  <a:pt x="2971800" y="186538"/>
                  <a:pt x="2971800" y="228600"/>
                </a:cubicBezTo>
                <a:cubicBezTo>
                  <a:pt x="2971800" y="270662"/>
                  <a:pt x="2937586" y="304800"/>
                  <a:pt x="2895600" y="304800"/>
                </a:cubicBezTo>
                <a:cubicBezTo>
                  <a:pt x="2853614" y="304800"/>
                  <a:pt x="2819400" y="270662"/>
                  <a:pt x="2819400" y="228600"/>
                </a:cubicBezTo>
                <a:cubicBezTo>
                  <a:pt x="2819400" y="186538"/>
                  <a:pt x="2853614" y="152400"/>
                  <a:pt x="2895600" y="152400"/>
                </a:cubicBezTo>
                <a:close/>
                <a:moveTo>
                  <a:pt x="2790901" y="430606"/>
                </a:moveTo>
                <a:cubicBezTo>
                  <a:pt x="2822372" y="446989"/>
                  <a:pt x="2857652" y="457200"/>
                  <a:pt x="2895600" y="457200"/>
                </a:cubicBezTo>
                <a:cubicBezTo>
                  <a:pt x="2959684" y="457200"/>
                  <a:pt x="3017444" y="430530"/>
                  <a:pt x="3059049" y="387934"/>
                </a:cubicBezTo>
                <a:lnTo>
                  <a:pt x="3659658" y="665150"/>
                </a:lnTo>
                <a:cubicBezTo>
                  <a:pt x="3659048" y="672084"/>
                  <a:pt x="3657600" y="678713"/>
                  <a:pt x="3657600" y="685800"/>
                </a:cubicBezTo>
                <a:cubicBezTo>
                  <a:pt x="3657600" y="716813"/>
                  <a:pt x="3663925" y="746303"/>
                  <a:pt x="3675126" y="773278"/>
                </a:cubicBezTo>
                <a:lnTo>
                  <a:pt x="3232557" y="1171575"/>
                </a:lnTo>
                <a:cubicBezTo>
                  <a:pt x="3200172" y="1153897"/>
                  <a:pt x="3163596" y="1143000"/>
                  <a:pt x="3124200" y="1143000"/>
                </a:cubicBezTo>
                <a:cubicBezTo>
                  <a:pt x="3077413" y="1143000"/>
                  <a:pt x="3033903" y="1157249"/>
                  <a:pt x="2997632" y="1181481"/>
                </a:cubicBezTo>
                <a:lnTo>
                  <a:pt x="2436952" y="760933"/>
                </a:lnTo>
                <a:lnTo>
                  <a:pt x="2790901" y="430606"/>
                </a:lnTo>
                <a:close/>
                <a:moveTo>
                  <a:pt x="2681021" y="304800"/>
                </a:moveTo>
                <a:cubicBezTo>
                  <a:pt x="2682850" y="309753"/>
                  <a:pt x="2684145" y="314935"/>
                  <a:pt x="2686202" y="319735"/>
                </a:cubicBezTo>
                <a:lnTo>
                  <a:pt x="2313051" y="667969"/>
                </a:lnTo>
                <a:lnTo>
                  <a:pt x="1828800" y="304800"/>
                </a:lnTo>
                <a:lnTo>
                  <a:pt x="2681021" y="304800"/>
                </a:lnTo>
                <a:close/>
                <a:moveTo>
                  <a:pt x="1600200" y="152400"/>
                </a:moveTo>
                <a:cubicBezTo>
                  <a:pt x="1642186" y="152400"/>
                  <a:pt x="1676400" y="186538"/>
                  <a:pt x="1676400" y="228600"/>
                </a:cubicBezTo>
                <a:cubicBezTo>
                  <a:pt x="1676400" y="270662"/>
                  <a:pt x="1642186" y="304800"/>
                  <a:pt x="1600200" y="304800"/>
                </a:cubicBezTo>
                <a:cubicBezTo>
                  <a:pt x="1558214" y="304800"/>
                  <a:pt x="1524000" y="270662"/>
                  <a:pt x="1524000" y="228600"/>
                </a:cubicBezTo>
                <a:cubicBezTo>
                  <a:pt x="1524000" y="186538"/>
                  <a:pt x="1558214" y="152400"/>
                  <a:pt x="1600200" y="152400"/>
                </a:cubicBezTo>
                <a:close/>
                <a:moveTo>
                  <a:pt x="1066800" y="609600"/>
                </a:moveTo>
                <a:cubicBezTo>
                  <a:pt x="1066800" y="600151"/>
                  <a:pt x="1065124" y="591083"/>
                  <a:pt x="1063981" y="581939"/>
                </a:cubicBezTo>
                <a:lnTo>
                  <a:pt x="1441933" y="392963"/>
                </a:lnTo>
                <a:cubicBezTo>
                  <a:pt x="1483081" y="432511"/>
                  <a:pt x="1538707" y="457200"/>
                  <a:pt x="1600200" y="457200"/>
                </a:cubicBezTo>
                <a:cubicBezTo>
                  <a:pt x="1646987" y="457200"/>
                  <a:pt x="1690497" y="442951"/>
                  <a:pt x="1726768" y="418719"/>
                </a:cubicBezTo>
                <a:lnTo>
                  <a:pt x="2199894" y="773582"/>
                </a:lnTo>
                <a:lnTo>
                  <a:pt x="1857299" y="1093318"/>
                </a:lnTo>
                <a:cubicBezTo>
                  <a:pt x="1825828" y="1076935"/>
                  <a:pt x="1790548" y="1066800"/>
                  <a:pt x="1752600" y="1066800"/>
                </a:cubicBezTo>
                <a:cubicBezTo>
                  <a:pt x="1649425" y="1066800"/>
                  <a:pt x="1563015" y="1135913"/>
                  <a:pt x="1534668" y="1229944"/>
                </a:cubicBezTo>
                <a:lnTo>
                  <a:pt x="999439" y="1256691"/>
                </a:lnTo>
                <a:lnTo>
                  <a:pt x="941527" y="812368"/>
                </a:lnTo>
                <a:cubicBezTo>
                  <a:pt x="1015517" y="774497"/>
                  <a:pt x="1066800" y="698297"/>
                  <a:pt x="1066800" y="609600"/>
                </a:cubicBezTo>
                <a:close/>
                <a:moveTo>
                  <a:pt x="838200" y="533400"/>
                </a:moveTo>
                <a:cubicBezTo>
                  <a:pt x="880186" y="533400"/>
                  <a:pt x="914400" y="567538"/>
                  <a:pt x="914400" y="609600"/>
                </a:cubicBezTo>
                <a:cubicBezTo>
                  <a:pt x="914400" y="651662"/>
                  <a:pt x="880186" y="685800"/>
                  <a:pt x="838200" y="685800"/>
                </a:cubicBezTo>
                <a:cubicBezTo>
                  <a:pt x="796214" y="685800"/>
                  <a:pt x="762000" y="651662"/>
                  <a:pt x="762000" y="609600"/>
                </a:cubicBezTo>
                <a:cubicBezTo>
                  <a:pt x="762000" y="567538"/>
                  <a:pt x="796214" y="533400"/>
                  <a:pt x="838200" y="533400"/>
                </a:cubicBezTo>
                <a:close/>
                <a:moveTo>
                  <a:pt x="763676" y="824713"/>
                </a:moveTo>
                <a:cubicBezTo>
                  <a:pt x="772516" y="827761"/>
                  <a:pt x="781202" y="831037"/>
                  <a:pt x="790423" y="833018"/>
                </a:cubicBezTo>
                <a:lnTo>
                  <a:pt x="846658" y="1264387"/>
                </a:lnTo>
                <a:lnTo>
                  <a:pt x="439826" y="1284732"/>
                </a:lnTo>
                <a:cubicBezTo>
                  <a:pt x="435026" y="1273074"/>
                  <a:pt x="428854" y="1262177"/>
                  <a:pt x="422224" y="1251509"/>
                </a:cubicBezTo>
                <a:lnTo>
                  <a:pt x="763676" y="824713"/>
                </a:lnTo>
                <a:close/>
                <a:moveTo>
                  <a:pt x="228600" y="1295400"/>
                </a:moveTo>
                <a:cubicBezTo>
                  <a:pt x="270586" y="1295400"/>
                  <a:pt x="304800" y="1329538"/>
                  <a:pt x="304800" y="1371600"/>
                </a:cubicBezTo>
                <a:cubicBezTo>
                  <a:pt x="304800" y="1413662"/>
                  <a:pt x="270586" y="1447800"/>
                  <a:pt x="228600" y="1447800"/>
                </a:cubicBezTo>
                <a:cubicBezTo>
                  <a:pt x="186614" y="1447800"/>
                  <a:pt x="152400" y="1413662"/>
                  <a:pt x="152400" y="1371600"/>
                </a:cubicBezTo>
                <a:cubicBezTo>
                  <a:pt x="152400" y="1329538"/>
                  <a:pt x="186614" y="1295400"/>
                  <a:pt x="228600" y="1295400"/>
                </a:cubicBezTo>
                <a:close/>
                <a:moveTo>
                  <a:pt x="228600" y="2362200"/>
                </a:moveTo>
                <a:cubicBezTo>
                  <a:pt x="186614" y="2362200"/>
                  <a:pt x="152400" y="2328063"/>
                  <a:pt x="152400" y="2286000"/>
                </a:cubicBezTo>
                <a:cubicBezTo>
                  <a:pt x="152400" y="2243938"/>
                  <a:pt x="186614" y="2209800"/>
                  <a:pt x="228600" y="2209800"/>
                </a:cubicBezTo>
                <a:cubicBezTo>
                  <a:pt x="270586" y="2209800"/>
                  <a:pt x="304800" y="2243938"/>
                  <a:pt x="304800" y="2286000"/>
                </a:cubicBezTo>
                <a:cubicBezTo>
                  <a:pt x="304800" y="2328063"/>
                  <a:pt x="270586" y="2362200"/>
                  <a:pt x="228600" y="2362200"/>
                </a:cubicBezTo>
                <a:close/>
                <a:moveTo>
                  <a:pt x="869442" y="2325091"/>
                </a:moveTo>
                <a:lnTo>
                  <a:pt x="453542" y="2249500"/>
                </a:lnTo>
                <a:cubicBezTo>
                  <a:pt x="440055" y="2166518"/>
                  <a:pt x="382143" y="2099005"/>
                  <a:pt x="304800" y="2071421"/>
                </a:cubicBezTo>
                <a:lnTo>
                  <a:pt x="304800" y="1586103"/>
                </a:lnTo>
                <a:cubicBezTo>
                  <a:pt x="372847" y="1561795"/>
                  <a:pt x="425577" y="1506550"/>
                  <a:pt x="446532" y="1436980"/>
                </a:cubicBezTo>
                <a:lnTo>
                  <a:pt x="866546" y="1415949"/>
                </a:lnTo>
                <a:lnTo>
                  <a:pt x="972769" y="2230526"/>
                </a:lnTo>
                <a:cubicBezTo>
                  <a:pt x="929030" y="2250415"/>
                  <a:pt x="893293" y="2283714"/>
                  <a:pt x="869442" y="2325091"/>
                </a:cubicBezTo>
                <a:close/>
                <a:moveTo>
                  <a:pt x="1066800" y="2514600"/>
                </a:moveTo>
                <a:cubicBezTo>
                  <a:pt x="1024814" y="2514600"/>
                  <a:pt x="990600" y="2480462"/>
                  <a:pt x="990600" y="2438400"/>
                </a:cubicBezTo>
                <a:cubicBezTo>
                  <a:pt x="990600" y="2396338"/>
                  <a:pt x="1024814" y="2362200"/>
                  <a:pt x="1066800" y="2362200"/>
                </a:cubicBezTo>
                <a:cubicBezTo>
                  <a:pt x="1108786" y="2362200"/>
                  <a:pt x="1143000" y="2396338"/>
                  <a:pt x="1143000" y="2438400"/>
                </a:cubicBezTo>
                <a:cubicBezTo>
                  <a:pt x="1143000" y="2480462"/>
                  <a:pt x="1108786" y="2514600"/>
                  <a:pt x="1066800" y="2514600"/>
                </a:cubicBezTo>
                <a:close/>
                <a:moveTo>
                  <a:pt x="1371600" y="3276600"/>
                </a:moveTo>
                <a:cubicBezTo>
                  <a:pt x="1329614" y="3276600"/>
                  <a:pt x="1295400" y="3242462"/>
                  <a:pt x="1295400" y="3200400"/>
                </a:cubicBezTo>
                <a:cubicBezTo>
                  <a:pt x="1295400" y="3158338"/>
                  <a:pt x="1329614" y="3124200"/>
                  <a:pt x="1371600" y="3124200"/>
                </a:cubicBezTo>
                <a:cubicBezTo>
                  <a:pt x="1413586" y="3124200"/>
                  <a:pt x="1447800" y="3158338"/>
                  <a:pt x="1447800" y="3200400"/>
                </a:cubicBezTo>
                <a:cubicBezTo>
                  <a:pt x="1447800" y="3242462"/>
                  <a:pt x="1413586" y="3276600"/>
                  <a:pt x="1371600" y="3276600"/>
                </a:cubicBezTo>
                <a:close/>
                <a:moveTo>
                  <a:pt x="2252777" y="3372841"/>
                </a:moveTo>
                <a:lnTo>
                  <a:pt x="1598828" y="3185998"/>
                </a:lnTo>
                <a:cubicBezTo>
                  <a:pt x="1591132" y="3066745"/>
                  <a:pt x="1492758" y="2971800"/>
                  <a:pt x="1371600" y="2971800"/>
                </a:cubicBezTo>
                <a:cubicBezTo>
                  <a:pt x="1368552" y="2971800"/>
                  <a:pt x="1365657" y="2972562"/>
                  <a:pt x="1362608" y="2972715"/>
                </a:cubicBezTo>
                <a:lnTo>
                  <a:pt x="1217219" y="2609164"/>
                </a:lnTo>
                <a:cubicBezTo>
                  <a:pt x="1227811" y="2599792"/>
                  <a:pt x="1237412" y="2589581"/>
                  <a:pt x="1246175" y="2578456"/>
                </a:cubicBezTo>
                <a:lnTo>
                  <a:pt x="2166214" y="2885161"/>
                </a:lnTo>
                <a:lnTo>
                  <a:pt x="2302078" y="3322853"/>
                </a:lnTo>
                <a:cubicBezTo>
                  <a:pt x="2283257" y="3337027"/>
                  <a:pt x="2266493" y="3353715"/>
                  <a:pt x="2252777" y="3372841"/>
                </a:cubicBezTo>
                <a:close/>
                <a:moveTo>
                  <a:pt x="2438400" y="4572000"/>
                </a:moveTo>
                <a:cubicBezTo>
                  <a:pt x="2396414" y="4572000"/>
                  <a:pt x="2362200" y="4537863"/>
                  <a:pt x="2362200" y="4495800"/>
                </a:cubicBezTo>
                <a:cubicBezTo>
                  <a:pt x="2362200" y="4453738"/>
                  <a:pt x="2396414" y="4419600"/>
                  <a:pt x="2438400" y="4419600"/>
                </a:cubicBezTo>
                <a:cubicBezTo>
                  <a:pt x="2480386" y="4419600"/>
                  <a:pt x="2514600" y="4453738"/>
                  <a:pt x="2514600" y="4495800"/>
                </a:cubicBezTo>
                <a:cubicBezTo>
                  <a:pt x="2514600" y="4537863"/>
                  <a:pt x="2480386" y="4572000"/>
                  <a:pt x="2438400" y="4572000"/>
                </a:cubicBezTo>
                <a:close/>
                <a:moveTo>
                  <a:pt x="2438400" y="3581400"/>
                </a:moveTo>
                <a:cubicBezTo>
                  <a:pt x="2396414" y="3581400"/>
                  <a:pt x="2362200" y="3547262"/>
                  <a:pt x="2362200" y="3505200"/>
                </a:cubicBezTo>
                <a:cubicBezTo>
                  <a:pt x="2362200" y="3463138"/>
                  <a:pt x="2396414" y="3429000"/>
                  <a:pt x="2438400" y="3429000"/>
                </a:cubicBezTo>
                <a:cubicBezTo>
                  <a:pt x="2480386" y="3429000"/>
                  <a:pt x="2514600" y="3463138"/>
                  <a:pt x="2514600" y="3505200"/>
                </a:cubicBezTo>
                <a:cubicBezTo>
                  <a:pt x="2514600" y="3547262"/>
                  <a:pt x="2480386" y="3581400"/>
                  <a:pt x="2438400" y="3581400"/>
                </a:cubicBezTo>
                <a:close/>
                <a:moveTo>
                  <a:pt x="2440991" y="3256483"/>
                </a:moveTo>
                <a:lnTo>
                  <a:pt x="2344141" y="2944520"/>
                </a:lnTo>
                <a:lnTo>
                  <a:pt x="2524887" y="3004795"/>
                </a:lnTo>
                <a:lnTo>
                  <a:pt x="2440991" y="3256483"/>
                </a:lnTo>
                <a:close/>
                <a:moveTo>
                  <a:pt x="2573122" y="2860167"/>
                </a:moveTo>
                <a:lnTo>
                  <a:pt x="2288591" y="2765298"/>
                </a:lnTo>
                <a:lnTo>
                  <a:pt x="2054809" y="2011985"/>
                </a:lnTo>
                <a:lnTo>
                  <a:pt x="2256739" y="1907286"/>
                </a:lnTo>
                <a:lnTo>
                  <a:pt x="2613736" y="2264283"/>
                </a:lnTo>
                <a:cubicBezTo>
                  <a:pt x="2599411" y="2294077"/>
                  <a:pt x="2590800" y="2326996"/>
                  <a:pt x="2590800" y="2362200"/>
                </a:cubicBezTo>
                <a:cubicBezTo>
                  <a:pt x="2590800" y="2435200"/>
                  <a:pt x="2625852" y="2499665"/>
                  <a:pt x="2679344" y="2541499"/>
                </a:cubicBezTo>
                <a:lnTo>
                  <a:pt x="2573122" y="2860167"/>
                </a:lnTo>
                <a:close/>
                <a:moveTo>
                  <a:pt x="3581400" y="4572000"/>
                </a:moveTo>
                <a:cubicBezTo>
                  <a:pt x="3539414" y="4572000"/>
                  <a:pt x="3505200" y="4537863"/>
                  <a:pt x="3505200" y="4495800"/>
                </a:cubicBezTo>
                <a:cubicBezTo>
                  <a:pt x="3505200" y="4453738"/>
                  <a:pt x="3539414" y="4419600"/>
                  <a:pt x="3581400" y="4419600"/>
                </a:cubicBezTo>
                <a:cubicBezTo>
                  <a:pt x="3623386" y="4419600"/>
                  <a:pt x="3657600" y="4453738"/>
                  <a:pt x="3657600" y="4495800"/>
                </a:cubicBezTo>
                <a:cubicBezTo>
                  <a:pt x="3657600" y="4537863"/>
                  <a:pt x="3623386" y="4572000"/>
                  <a:pt x="3581400" y="4572000"/>
                </a:cubicBezTo>
                <a:close/>
                <a:moveTo>
                  <a:pt x="3581400" y="3352800"/>
                </a:moveTo>
                <a:cubicBezTo>
                  <a:pt x="3539414" y="3352800"/>
                  <a:pt x="3505200" y="3318662"/>
                  <a:pt x="3505200" y="3276600"/>
                </a:cubicBezTo>
                <a:cubicBezTo>
                  <a:pt x="3505200" y="3234538"/>
                  <a:pt x="3539414" y="3200400"/>
                  <a:pt x="3581400" y="3200400"/>
                </a:cubicBezTo>
                <a:cubicBezTo>
                  <a:pt x="3623386" y="3200400"/>
                  <a:pt x="3657600" y="3234538"/>
                  <a:pt x="3657600" y="3276600"/>
                </a:cubicBezTo>
                <a:cubicBezTo>
                  <a:pt x="3657600" y="3318662"/>
                  <a:pt x="3623386" y="3352800"/>
                  <a:pt x="3581400" y="3352800"/>
                </a:cubicBezTo>
                <a:close/>
                <a:moveTo>
                  <a:pt x="3697376" y="3080614"/>
                </a:moveTo>
                <a:cubicBezTo>
                  <a:pt x="3663239" y="3060421"/>
                  <a:pt x="3623920" y="3048000"/>
                  <a:pt x="3581400" y="3048000"/>
                </a:cubicBezTo>
                <a:cubicBezTo>
                  <a:pt x="3508400" y="3048000"/>
                  <a:pt x="3443935" y="3083052"/>
                  <a:pt x="3402101" y="3136544"/>
                </a:cubicBezTo>
                <a:lnTo>
                  <a:pt x="2717673" y="2908402"/>
                </a:lnTo>
                <a:lnTo>
                  <a:pt x="2823667" y="2590343"/>
                </a:lnTo>
                <a:cubicBezTo>
                  <a:pt x="2913736" y="2588667"/>
                  <a:pt x="2990774" y="2534717"/>
                  <a:pt x="3026435" y="2457526"/>
                </a:cubicBezTo>
                <a:lnTo>
                  <a:pt x="4275049" y="2570988"/>
                </a:lnTo>
                <a:cubicBezTo>
                  <a:pt x="4277030" y="2578608"/>
                  <a:pt x="4279316" y="2586076"/>
                  <a:pt x="4282059" y="2593391"/>
                </a:cubicBezTo>
                <a:lnTo>
                  <a:pt x="3697376" y="3080614"/>
                </a:lnTo>
                <a:close/>
                <a:moveTo>
                  <a:pt x="3857016" y="1882978"/>
                </a:moveTo>
                <a:lnTo>
                  <a:pt x="4344010" y="1617345"/>
                </a:lnTo>
                <a:cubicBezTo>
                  <a:pt x="4365879" y="1637005"/>
                  <a:pt x="4391406" y="1652245"/>
                  <a:pt x="4419676" y="1662303"/>
                </a:cubicBezTo>
                <a:lnTo>
                  <a:pt x="4419676" y="2300021"/>
                </a:lnTo>
                <a:cubicBezTo>
                  <a:pt x="4405656" y="2305050"/>
                  <a:pt x="4392397" y="2311222"/>
                  <a:pt x="4379824" y="2318690"/>
                </a:cubicBezTo>
                <a:lnTo>
                  <a:pt x="3857016" y="1882978"/>
                </a:lnTo>
                <a:close/>
                <a:moveTo>
                  <a:pt x="4495800" y="2590800"/>
                </a:moveTo>
                <a:cubicBezTo>
                  <a:pt x="4453814" y="2590800"/>
                  <a:pt x="4419600" y="2556662"/>
                  <a:pt x="4419600" y="2514600"/>
                </a:cubicBezTo>
                <a:cubicBezTo>
                  <a:pt x="4419600" y="2472538"/>
                  <a:pt x="4453814" y="2438400"/>
                  <a:pt x="4495800" y="2438400"/>
                </a:cubicBezTo>
                <a:cubicBezTo>
                  <a:pt x="4537786" y="2438400"/>
                  <a:pt x="4572000" y="2472538"/>
                  <a:pt x="4572000" y="2514600"/>
                </a:cubicBezTo>
                <a:cubicBezTo>
                  <a:pt x="4572000" y="2556662"/>
                  <a:pt x="4537786" y="2590800"/>
                  <a:pt x="4495800" y="2590800"/>
                </a:cubicBezTo>
                <a:close/>
                <a:moveTo>
                  <a:pt x="4495800" y="1524000"/>
                </a:moveTo>
                <a:cubicBezTo>
                  <a:pt x="4453814" y="1524000"/>
                  <a:pt x="4419600" y="1489862"/>
                  <a:pt x="4419600" y="1447800"/>
                </a:cubicBezTo>
                <a:cubicBezTo>
                  <a:pt x="4419600" y="1405738"/>
                  <a:pt x="4453814" y="1371600"/>
                  <a:pt x="4495800" y="1371600"/>
                </a:cubicBezTo>
                <a:cubicBezTo>
                  <a:pt x="4537786" y="1371600"/>
                  <a:pt x="4572000" y="1405738"/>
                  <a:pt x="4572000" y="1447800"/>
                </a:cubicBezTo>
                <a:cubicBezTo>
                  <a:pt x="4572000" y="1489862"/>
                  <a:pt x="4537786" y="1524000"/>
                  <a:pt x="4495800" y="1524000"/>
                </a:cubicBezTo>
                <a:close/>
              </a:path>
            </a:pathLst>
          </a:custGeom>
          <a:solidFill>
            <a:srgbClr val="0186AA"/>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7" name="Google Shape;77;g1f083006354_0_62"/>
          <p:cNvPicPr preferRelativeResize="0"/>
          <p:nvPr/>
        </p:nvPicPr>
        <p:blipFill rotWithShape="1">
          <a:blip r:embed="rId14">
            <a:alphaModFix/>
          </a:blip>
          <a:srcRect/>
          <a:stretch/>
        </p:blipFill>
        <p:spPr>
          <a:xfrm>
            <a:off x="937218" y="5040307"/>
            <a:ext cx="384881" cy="384881"/>
          </a:xfrm>
          <a:prstGeom prst="rect">
            <a:avLst/>
          </a:prstGeom>
          <a:noFill/>
          <a:ln>
            <a:noFill/>
          </a:ln>
        </p:spPr>
      </p:pic>
      <p:sp>
        <p:nvSpPr>
          <p:cNvPr id="78" name="Google Shape;78;g1f083006354_0_62"/>
          <p:cNvSpPr txBox="1">
            <a:spLocks noGrp="1"/>
          </p:cNvSpPr>
          <p:nvPr>
            <p:ph type="sldNum" idx="12"/>
          </p:nvPr>
        </p:nvSpPr>
        <p:spPr>
          <a:xfrm>
            <a:off x="11518041" y="6504057"/>
            <a:ext cx="662700" cy="354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fld id="{00000000-1234-1234-1234-123412341234}" type="slidenum">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t>3</a:t>
            </a:fld>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79" name="Google Shape;79;g1f083006354_0_62" descr="Illustrateur contour"/>
          <p:cNvPicPr preferRelativeResize="0"/>
          <p:nvPr/>
        </p:nvPicPr>
        <p:blipFill rotWithShape="1">
          <a:blip r:embed="rId15">
            <a:alphaModFix/>
          </a:blip>
          <a:srcRect/>
          <a:stretch/>
        </p:blipFill>
        <p:spPr>
          <a:xfrm>
            <a:off x="832757" y="4061648"/>
            <a:ext cx="565544" cy="565544"/>
          </a:xfrm>
          <a:prstGeom prst="rect">
            <a:avLst/>
          </a:prstGeom>
          <a:noFill/>
          <a:ln>
            <a:noFill/>
          </a:ln>
        </p:spPr>
      </p:pic>
      <p:pic>
        <p:nvPicPr>
          <p:cNvPr id="80" name="Google Shape;80;g1f083006354_0_62" descr="University of Pennsylvania Health System | Penn Medicine"/>
          <p:cNvPicPr preferRelativeResize="0"/>
          <p:nvPr/>
        </p:nvPicPr>
        <p:blipFill rotWithShape="1">
          <a:blip r:embed="rId16">
            <a:alphaModFix/>
          </a:blip>
          <a:srcRect/>
          <a:stretch/>
        </p:blipFill>
        <p:spPr>
          <a:xfrm>
            <a:off x="3061271" y="6325719"/>
            <a:ext cx="1192724" cy="286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7" name="Picture 6">
            <a:extLst>
              <a:ext uri="{FF2B5EF4-FFF2-40B4-BE49-F238E27FC236}">
                <a16:creationId xmlns:a16="http://schemas.microsoft.com/office/drawing/2014/main" id="{94056523-D195-EDB7-2D97-96D562B35D6F}"/>
              </a:ext>
            </a:extLst>
          </p:cNvPr>
          <p:cNvPicPr>
            <a:picLocks noChangeAspect="1"/>
          </p:cNvPicPr>
          <p:nvPr/>
        </p:nvPicPr>
        <p:blipFill>
          <a:blip r:embed="rId4"/>
          <a:stretch>
            <a:fillRect/>
          </a:stretch>
        </p:blipFill>
        <p:spPr>
          <a:xfrm>
            <a:off x="1129677" y="1514475"/>
            <a:ext cx="3271164" cy="4965951"/>
          </a:xfrm>
          <a:prstGeom prst="rect">
            <a:avLst/>
          </a:prstGeom>
        </p:spPr>
      </p:pic>
      <p:pic>
        <p:nvPicPr>
          <p:cNvPr id="9" name="Picture 8" descr="A close-up of a ct scan&#10;&#10;Description automatically generated with low confidence">
            <a:extLst>
              <a:ext uri="{FF2B5EF4-FFF2-40B4-BE49-F238E27FC236}">
                <a16:creationId xmlns:a16="http://schemas.microsoft.com/office/drawing/2014/main" id="{A77A6A6A-C73A-2A5A-ADD1-6AF53C4F118C}"/>
              </a:ext>
            </a:extLst>
          </p:cNvPr>
          <p:cNvPicPr>
            <a:picLocks noChangeAspect="1"/>
          </p:cNvPicPr>
          <p:nvPr/>
        </p:nvPicPr>
        <p:blipFill rotWithShape="1">
          <a:blip r:embed="rId5">
            <a:extLst>
              <a:ext uri="{28A0092B-C50C-407E-A947-70E740481C1C}">
                <a14:useLocalDpi xmlns:a14="http://schemas.microsoft.com/office/drawing/2010/main" val="0"/>
              </a:ext>
            </a:extLst>
          </a:blip>
          <a:srcRect l="5185" t="22223" r="3056" b="21035"/>
          <a:stretch/>
        </p:blipFill>
        <p:spPr>
          <a:xfrm>
            <a:off x="4700625" y="2373896"/>
            <a:ext cx="7244332" cy="2986508"/>
          </a:xfrm>
          <a:prstGeom prst="rect">
            <a:avLst/>
          </a:prstGeom>
        </p:spPr>
      </p:pic>
    </p:spTree>
    <p:extLst>
      <p:ext uri="{BB962C8B-B14F-4D97-AF65-F5344CB8AC3E}">
        <p14:creationId xmlns:p14="http://schemas.microsoft.com/office/powerpoint/2010/main" val="121095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5" name="Graphic 4">
            <a:extLst>
              <a:ext uri="{FF2B5EF4-FFF2-40B4-BE49-F238E27FC236}">
                <a16:creationId xmlns:a16="http://schemas.microsoft.com/office/drawing/2014/main" id="{C150B193-82DA-91C1-10FC-B75384D898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0" y="2394560"/>
            <a:ext cx="12192000" cy="2468930"/>
          </a:xfrm>
          <a:prstGeom prst="rect">
            <a:avLst/>
          </a:prstGeom>
        </p:spPr>
      </p:pic>
    </p:spTree>
    <p:extLst>
      <p:ext uri="{BB962C8B-B14F-4D97-AF65-F5344CB8AC3E}">
        <p14:creationId xmlns:p14="http://schemas.microsoft.com/office/powerpoint/2010/main" val="381229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
          <p:cNvSpPr txBox="1"/>
          <p:nvPr/>
        </p:nvSpPr>
        <p:spPr>
          <a:xfrm>
            <a:off x="1730190" y="1688257"/>
            <a:ext cx="9300300" cy="47715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In clinical use since 2019</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150 + structures (OAR and LN) on CT </a:t>
            </a:r>
            <a:endParaRPr sz="3000" b="0" i="0" u="none" strike="noStrike" cap="none">
              <a:solidFill>
                <a:srgbClr val="FFFFFF"/>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Sub structures of the heart</a:t>
            </a:r>
            <a:endParaRPr sz="3000">
              <a:solidFill>
                <a:schemeClr val="lt2"/>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SBRT Thorax</a:t>
            </a:r>
            <a:endParaRPr sz="3000">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70 + structures on MR</a:t>
            </a:r>
            <a:endParaRPr sz="3000" b="0" i="0" u="none" strike="noStrike" cap="none">
              <a:solidFill>
                <a:srgbClr val="FFFFFF"/>
              </a:solidFill>
              <a:latin typeface="Calibri"/>
              <a:ea typeface="Calibri"/>
              <a:cs typeface="Calibri"/>
              <a:sym typeface="Calibri"/>
            </a:endParaRPr>
          </a:p>
          <a:p>
            <a:pPr marL="18288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a:solidFill>
                  <a:srgbClr val="FFFFFF"/>
                </a:solidFill>
                <a:latin typeface="Calibri"/>
                <a:ea typeface="Calibri"/>
                <a:cs typeface="Calibri"/>
                <a:sym typeface="Calibri"/>
              </a:rPr>
              <a:t>3-</a:t>
            </a:r>
            <a:r>
              <a:rPr lang="fr-FR" sz="3000" b="0" i="0" u="none" strike="noStrike" cap="none">
                <a:solidFill>
                  <a:srgbClr val="FFFFFF"/>
                </a:solidFill>
                <a:latin typeface="Calibri"/>
                <a:ea typeface="Calibri"/>
                <a:cs typeface="Calibri"/>
                <a:sym typeface="Calibri"/>
              </a:rPr>
              <a:t>4 minutes contouring</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Plug and play</a:t>
            </a:r>
            <a:endParaRPr sz="3000" b="0" i="0" u="none" strike="noStrike" cap="none">
              <a:solidFill>
                <a:srgbClr val="FFFFFF"/>
              </a:solidFill>
              <a:latin typeface="Calibri"/>
              <a:ea typeface="Calibri"/>
              <a:cs typeface="Calibri"/>
              <a:sym typeface="Calibri"/>
            </a:endParaRPr>
          </a:p>
        </p:txBody>
      </p:sp>
      <p:pic>
        <p:nvPicPr>
          <p:cNvPr id="197" name="Google Shape;197;p3"/>
          <p:cNvPicPr preferRelativeResize="0"/>
          <p:nvPr/>
        </p:nvPicPr>
        <p:blipFill rotWithShape="1">
          <a:blip r:embed="rId3">
            <a:alphaModFix/>
          </a:blip>
          <a:srcRect/>
          <a:stretch/>
        </p:blipFill>
        <p:spPr>
          <a:xfrm>
            <a:off x="962006" y="5072262"/>
            <a:ext cx="436128" cy="436128"/>
          </a:xfrm>
          <a:prstGeom prst="rect">
            <a:avLst/>
          </a:prstGeom>
          <a:noFill/>
          <a:ln>
            <a:noFill/>
          </a:ln>
        </p:spPr>
      </p:pic>
      <p:sp>
        <p:nvSpPr>
          <p:cNvPr id="198" name="Google Shape;198;p3"/>
          <p:cNvSpPr txBox="1"/>
          <p:nvPr/>
        </p:nvSpPr>
        <p:spPr>
          <a:xfrm>
            <a:off x="0" y="151708"/>
            <a:ext cx="12191999" cy="126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a:solidFill>
                  <a:schemeClr val="lt2"/>
                </a:solidFill>
                <a:latin typeface="Exo 2"/>
                <a:ea typeface="Exo 2"/>
                <a:cs typeface="Exo 2"/>
                <a:sym typeface="Exo 2"/>
              </a:rPr>
              <a:t>Annotate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2400"/>
              <a:buFont typeface="Exo 2"/>
              <a:buNone/>
            </a:pPr>
            <a:r>
              <a:rPr lang="fr-FR" sz="4000" b="1" i="0" u="none" strike="noStrike" cap="none">
                <a:solidFill>
                  <a:srgbClr val="EC8824"/>
                </a:solidFill>
                <a:latin typeface="Exo 2"/>
                <a:ea typeface="Exo 2"/>
                <a:cs typeface="Exo 2"/>
                <a:sym typeface="Exo 2"/>
              </a:rPr>
              <a:t>AI-powered contouring tool</a:t>
            </a:r>
            <a:endParaRPr sz="4000" b="1" i="0" u="none" strike="noStrike" cap="none">
              <a:solidFill>
                <a:srgbClr val="EC8824"/>
              </a:solidFill>
              <a:latin typeface="Exo 2"/>
              <a:ea typeface="Exo 2"/>
              <a:cs typeface="Exo 2"/>
              <a:sym typeface="Exo 2"/>
            </a:endParaRPr>
          </a:p>
        </p:txBody>
      </p:sp>
      <p:pic>
        <p:nvPicPr>
          <p:cNvPr id="199" name="Google Shape;199;p3" descr="Logo, icon&#10;&#10;Description automatically generated"/>
          <p:cNvPicPr preferRelativeResize="0"/>
          <p:nvPr/>
        </p:nvPicPr>
        <p:blipFill rotWithShape="1">
          <a:blip r:embed="rId4">
            <a:alphaModFix/>
          </a:blip>
          <a:srcRect/>
          <a:stretch/>
        </p:blipFill>
        <p:spPr>
          <a:xfrm>
            <a:off x="775596" y="1909482"/>
            <a:ext cx="609452" cy="485385"/>
          </a:xfrm>
          <a:prstGeom prst="rect">
            <a:avLst/>
          </a:prstGeom>
          <a:noFill/>
          <a:ln>
            <a:noFill/>
          </a:ln>
        </p:spPr>
      </p:pic>
      <p:pic>
        <p:nvPicPr>
          <p:cNvPr id="200" name="Google Shape;200;p3" descr="Heart organ with solid fill"/>
          <p:cNvPicPr preferRelativeResize="0"/>
          <p:nvPr/>
        </p:nvPicPr>
        <p:blipFill rotWithShape="1">
          <a:blip r:embed="rId5">
            <a:alphaModFix/>
          </a:blip>
          <a:srcRect/>
          <a:stretch/>
        </p:blipFill>
        <p:spPr>
          <a:xfrm>
            <a:off x="773283" y="3426525"/>
            <a:ext cx="614083" cy="614083"/>
          </a:xfrm>
          <a:prstGeom prst="rect">
            <a:avLst/>
          </a:prstGeom>
          <a:noFill/>
          <a:ln>
            <a:noFill/>
          </a:ln>
        </p:spPr>
      </p:pic>
      <p:pic>
        <p:nvPicPr>
          <p:cNvPr id="201" name="Google Shape;201;p3" descr="Plugged Unplugged with solid fill"/>
          <p:cNvPicPr preferRelativeResize="0"/>
          <p:nvPr/>
        </p:nvPicPr>
        <p:blipFill rotWithShape="1">
          <a:blip r:embed="rId6">
            <a:alphaModFix/>
          </a:blip>
          <a:srcRect/>
          <a:stretch/>
        </p:blipFill>
        <p:spPr>
          <a:xfrm>
            <a:off x="890960" y="5881538"/>
            <a:ext cx="578224" cy="578224"/>
          </a:xfrm>
          <a:prstGeom prst="rect">
            <a:avLst/>
          </a:prstGeom>
          <a:noFill/>
          <a:ln>
            <a:noFill/>
          </a:ln>
        </p:spPr>
      </p:pic>
      <p:pic>
        <p:nvPicPr>
          <p:cNvPr id="202" name="Google Shape;202;p3"/>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pic>
        <p:nvPicPr>
          <p:cNvPr id="203" name="Google Shape;203;p3" descr="Our products - TheraPanacea"/>
          <p:cNvPicPr preferRelativeResize="0"/>
          <p:nvPr/>
        </p:nvPicPr>
        <p:blipFill rotWithShape="1">
          <a:blip r:embed="rId8">
            <a:alphaModFix/>
          </a:blip>
          <a:srcRect/>
          <a:stretch/>
        </p:blipFill>
        <p:spPr>
          <a:xfrm>
            <a:off x="8898609" y="3382100"/>
            <a:ext cx="3124790" cy="1625976"/>
          </a:xfrm>
          <a:prstGeom prst="rect">
            <a:avLst/>
          </a:prstGeom>
          <a:noFill/>
          <a:ln>
            <a:noFill/>
          </a:ln>
        </p:spPr>
      </p:pic>
    </p:spTree>
    <p:extLst>
      <p:ext uri="{BB962C8B-B14F-4D97-AF65-F5344CB8AC3E}">
        <p14:creationId xmlns:p14="http://schemas.microsoft.com/office/powerpoint/2010/main" val="216861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ctrTitle"/>
          </p:nvPr>
        </p:nvSpPr>
        <p:spPr>
          <a:xfrm>
            <a:off x="0" y="151708"/>
            <a:ext cx="12191999" cy="1425422"/>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Clr>
                <a:schemeClr val="dk2"/>
              </a:buClr>
              <a:buSzPts val="2400"/>
              <a:buNone/>
            </a:pPr>
            <a:r>
              <a:rPr lang="fr-FR" sz="4267">
                <a:solidFill>
                  <a:schemeClr val="lt2"/>
                </a:solidFill>
              </a:rPr>
              <a:t>MR Box</a:t>
            </a:r>
            <a:br>
              <a:rPr lang="fr-FR" sz="4267">
                <a:solidFill>
                  <a:schemeClr val="lt2"/>
                </a:solidFill>
              </a:rPr>
            </a:br>
            <a:r>
              <a:rPr lang="fr-FR" sz="4400">
                <a:solidFill>
                  <a:srgbClr val="EC8824"/>
                </a:solidFill>
              </a:rPr>
              <a:t>Synthetic CT for MR-guided workflow</a:t>
            </a:r>
            <a:endParaRPr sz="4267">
              <a:solidFill>
                <a:schemeClr val="lt2"/>
              </a:solidFill>
            </a:endParaRPr>
          </a:p>
        </p:txBody>
      </p:sp>
      <p:sp>
        <p:nvSpPr>
          <p:cNvPr id="272" name="Google Shape;272;p5"/>
          <p:cNvSpPr txBox="1"/>
          <p:nvPr/>
        </p:nvSpPr>
        <p:spPr>
          <a:xfrm>
            <a:off x="1810300" y="1931550"/>
            <a:ext cx="8599200" cy="64956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chemeClr val="lt2"/>
                </a:solidFill>
                <a:latin typeface="Calibri"/>
                <a:ea typeface="Calibri"/>
                <a:cs typeface="Calibri"/>
                <a:sym typeface="Calibri"/>
              </a:rPr>
              <a:t>Automatic delineation on MR</a:t>
            </a:r>
            <a:endParaRPr sz="3200" b="0" i="0" u="none" strike="noStrike" cap="none">
              <a:solidFill>
                <a:schemeClr val="lt2"/>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chemeClr val="lt2"/>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Generate a pseudo-CT from MR images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Avoid registrations errors</a:t>
            </a:r>
            <a:endParaRPr sz="3200" b="0" i="0" u="none" strike="noStrike" cap="none">
              <a:solidFill>
                <a:srgbClr val="FFFFFF"/>
              </a:solidFill>
              <a:latin typeface="Calibri"/>
              <a:ea typeface="Calibri"/>
              <a:cs typeface="Calibri"/>
              <a:sym typeface="Calibri"/>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Accelerate adaptive routines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Less machine time</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Brain T1, Pelvis T2, Pelvis</a:t>
            </a:r>
            <a:r>
              <a:rPr lang="fr-FR" sz="3200">
                <a:solidFill>
                  <a:srgbClr val="FFFFFF"/>
                </a:solidFill>
                <a:latin typeface="Calibri"/>
                <a:ea typeface="Calibri"/>
                <a:cs typeface="Calibri"/>
                <a:sym typeface="Calibri"/>
              </a:rPr>
              <a:t>/</a:t>
            </a:r>
            <a:r>
              <a:rPr lang="fr-FR" sz="3200" b="0" i="0" u="none" strike="noStrike" cap="none">
                <a:solidFill>
                  <a:srgbClr val="FFFFFF"/>
                </a:solidFill>
                <a:latin typeface="Calibri"/>
                <a:ea typeface="Calibri"/>
                <a:cs typeface="Calibri"/>
                <a:sym typeface="Calibri"/>
              </a:rPr>
              <a:t>Abdo Truefisp (ViewRay)</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3200"/>
              <a:buFont typeface="Calibri"/>
              <a:buNone/>
            </a:pPr>
            <a:r>
              <a:rPr lang="fr-FR" sz="3200" b="0" i="0" u="none" strike="noStrike" cap="none">
                <a:solidFill>
                  <a:srgbClr val="FFFFFF"/>
                </a:solidFill>
                <a:latin typeface="Calibri"/>
                <a:ea typeface="Calibri"/>
                <a:cs typeface="Calibri"/>
                <a:sym typeface="Calibri"/>
              </a:rPr>
              <a:t>And more </a:t>
            </a:r>
            <a:r>
              <a:rPr lang="fr-FR" sz="3200">
                <a:solidFill>
                  <a:srgbClr val="FFFFFF"/>
                </a:solidFill>
                <a:latin typeface="Calibri"/>
                <a:ea typeface="Calibri"/>
                <a:cs typeface="Calibri"/>
                <a:sym typeface="Calibri"/>
              </a:rPr>
              <a:t>under development</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p:txBody>
      </p:sp>
      <p:pic>
        <p:nvPicPr>
          <p:cNvPr id="273" name="Google Shape;273;p5" descr="Left Brain with solid fill"/>
          <p:cNvPicPr preferRelativeResize="0"/>
          <p:nvPr/>
        </p:nvPicPr>
        <p:blipFill rotWithShape="1">
          <a:blip r:embed="rId3">
            <a:alphaModFix/>
          </a:blip>
          <a:srcRect/>
          <a:stretch/>
        </p:blipFill>
        <p:spPr>
          <a:xfrm>
            <a:off x="914400" y="3650751"/>
            <a:ext cx="821076" cy="821076"/>
          </a:xfrm>
          <a:prstGeom prst="rect">
            <a:avLst/>
          </a:prstGeom>
          <a:noFill/>
          <a:ln>
            <a:noFill/>
          </a:ln>
        </p:spPr>
      </p:pic>
      <p:pic>
        <p:nvPicPr>
          <p:cNvPr id="274" name="Google Shape;274;p5" descr="Pencil with solid fill"/>
          <p:cNvPicPr preferRelativeResize="0"/>
          <p:nvPr/>
        </p:nvPicPr>
        <p:blipFill rotWithShape="1">
          <a:blip r:embed="rId4">
            <a:alphaModFix/>
          </a:blip>
          <a:srcRect/>
          <a:stretch/>
        </p:blipFill>
        <p:spPr>
          <a:xfrm>
            <a:off x="1088204" y="2188395"/>
            <a:ext cx="647271" cy="647271"/>
          </a:xfrm>
          <a:prstGeom prst="rect">
            <a:avLst/>
          </a:prstGeom>
          <a:noFill/>
          <a:ln>
            <a:noFill/>
          </a:ln>
        </p:spPr>
      </p:pic>
      <p:pic>
        <p:nvPicPr>
          <p:cNvPr id="275" name="Google Shape;275;p5" descr="Clipboard Checked with solid fill"/>
          <p:cNvPicPr preferRelativeResize="0"/>
          <p:nvPr/>
        </p:nvPicPr>
        <p:blipFill rotWithShape="1">
          <a:blip r:embed="rId5">
            <a:alphaModFix/>
          </a:blip>
          <a:srcRect/>
          <a:stretch/>
        </p:blipFill>
        <p:spPr>
          <a:xfrm>
            <a:off x="990599" y="5363109"/>
            <a:ext cx="744877" cy="744877"/>
          </a:xfrm>
          <a:prstGeom prst="rect">
            <a:avLst/>
          </a:prstGeom>
          <a:noFill/>
          <a:ln>
            <a:noFill/>
          </a:ln>
        </p:spPr>
      </p:pic>
      <p:pic>
        <p:nvPicPr>
          <p:cNvPr id="276" name="Google Shape;276;p5"/>
          <p:cNvPicPr preferRelativeResize="0"/>
          <p:nvPr/>
        </p:nvPicPr>
        <p:blipFill rotWithShape="1">
          <a:blip r:embed="rId6">
            <a:alphaModFix/>
          </a:blip>
          <a:srcRect/>
          <a:stretch/>
        </p:blipFill>
        <p:spPr>
          <a:xfrm>
            <a:off x="7304443" y="2407225"/>
            <a:ext cx="5818806" cy="3184576"/>
          </a:xfrm>
          <a:prstGeom prst="rect">
            <a:avLst/>
          </a:prstGeom>
          <a:noFill/>
          <a:ln>
            <a:noFill/>
          </a:ln>
        </p:spPr>
      </p:pic>
      <p:pic>
        <p:nvPicPr>
          <p:cNvPr id="277" name="Google Shape;277;p5"/>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13"/>
          <p:cNvPicPr preferRelativeResize="0"/>
          <p:nvPr/>
        </p:nvPicPr>
        <p:blipFill rotWithShape="1">
          <a:blip r:embed="rId3">
            <a:alphaModFix/>
          </a:blip>
          <a:srcRect t="4995" b="8054"/>
          <a:stretch/>
        </p:blipFill>
        <p:spPr>
          <a:xfrm>
            <a:off x="618541" y="726141"/>
            <a:ext cx="11063921" cy="54595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1"/>
            <a:ext cx="10515600" cy="1024406"/>
          </a:xfrm>
        </p:spPr>
        <p:txBody>
          <a:bodyPr/>
          <a:lstStyle/>
          <a:p>
            <a:pPr algn="ctr"/>
            <a:r>
              <a:rPr lang="en-US" dirty="0"/>
              <a:t>Cancer treatments</a:t>
            </a:r>
          </a:p>
        </p:txBody>
      </p:sp>
      <p:sp>
        <p:nvSpPr>
          <p:cNvPr id="5" name="TextBox 4">
            <a:extLst>
              <a:ext uri="{FF2B5EF4-FFF2-40B4-BE49-F238E27FC236}">
                <a16:creationId xmlns:a16="http://schemas.microsoft.com/office/drawing/2014/main" id="{A75E1E36-1CE3-4072-63F8-A4141AB84C07}"/>
              </a:ext>
            </a:extLst>
          </p:cNvPr>
          <p:cNvSpPr txBox="1"/>
          <p:nvPr/>
        </p:nvSpPr>
        <p:spPr>
          <a:xfrm>
            <a:off x="168522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7692088" y="1339502"/>
            <a:ext cx="2986548" cy="646331"/>
          </a:xfrm>
          <a:prstGeom prst="rect">
            <a:avLst/>
          </a:prstGeom>
          <a:noFill/>
        </p:spPr>
        <p:txBody>
          <a:bodyPr wrap="square" rtlCol="0">
            <a:spAutoFit/>
          </a:bodyPr>
          <a:lstStyle/>
          <a:p>
            <a:pPr algn="r"/>
            <a:r>
              <a:rPr lang="en-US" sz="3600" dirty="0"/>
              <a:t>Chemotherapy</a:t>
            </a:r>
            <a:endParaRPr lang="en-US" dirty="0"/>
          </a:p>
        </p:txBody>
      </p:sp>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0136" y="1356391"/>
            <a:ext cx="604085" cy="604085"/>
          </a:xfrm>
          <a:prstGeom prst="rect">
            <a:avLst/>
          </a:prstGeom>
        </p:spPr>
      </p:pic>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84" y="2216576"/>
            <a:ext cx="5046591" cy="3364393"/>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857" y="2216576"/>
            <a:ext cx="4485857" cy="3364393"/>
          </a:xfrm>
          <a:prstGeom prst="rect">
            <a:avLst/>
          </a:prstGeom>
        </p:spPr>
      </p:pic>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0400" y="1314145"/>
            <a:ext cx="671688" cy="671688"/>
          </a:xfrm>
          <a:prstGeom prst="rect">
            <a:avLst/>
          </a:prstGeom>
        </p:spPr>
      </p:pic>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2604536" y="707923"/>
            <a:ext cx="1269374" cy="606222"/>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318092" y="707923"/>
            <a:ext cx="867270" cy="631579"/>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DAA507-F22A-C494-9795-7B0734ABF85B}"/>
              </a:ext>
            </a:extLst>
          </p:cNvPr>
          <p:cNvSpPr txBox="1"/>
          <p:nvPr/>
        </p:nvSpPr>
        <p:spPr>
          <a:xfrm>
            <a:off x="1052283" y="5577815"/>
            <a:ext cx="5601573" cy="830997"/>
          </a:xfrm>
          <a:prstGeom prst="rect">
            <a:avLst/>
          </a:prstGeom>
          <a:noFill/>
        </p:spPr>
        <p:txBody>
          <a:bodyPr wrap="square" rtlCol="0">
            <a:spAutoFit/>
          </a:bodyPr>
          <a:lstStyle/>
          <a:p>
            <a:r>
              <a:rPr lang="en-US" sz="2400" dirty="0"/>
              <a:t>+: Safe (little damage to healthy tissues)</a:t>
            </a:r>
          </a:p>
          <a:p>
            <a:r>
              <a:rPr lang="en-US" sz="2400" dirty="0"/>
              <a:t>-: Tumor needs to be localized &amp; accessible</a:t>
            </a:r>
          </a:p>
        </p:txBody>
      </p:sp>
      <p:sp>
        <p:nvSpPr>
          <p:cNvPr id="30" name="TextBox 29">
            <a:extLst>
              <a:ext uri="{FF2B5EF4-FFF2-40B4-BE49-F238E27FC236}">
                <a16:creationId xmlns:a16="http://schemas.microsoft.com/office/drawing/2014/main" id="{70BB2428-18B9-CABE-D095-AA434B13BA43}"/>
              </a:ext>
            </a:extLst>
          </p:cNvPr>
          <p:cNvSpPr txBox="1"/>
          <p:nvPr/>
        </p:nvSpPr>
        <p:spPr>
          <a:xfrm>
            <a:off x="6653857" y="5577815"/>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spTree>
    <p:extLst>
      <p:ext uri="{BB962C8B-B14F-4D97-AF65-F5344CB8AC3E}">
        <p14:creationId xmlns:p14="http://schemas.microsoft.com/office/powerpoint/2010/main" val="343924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9"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TotalTime>
  <Words>682</Words>
  <Application>Microsoft Office PowerPoint</Application>
  <PresentationFormat>Widescreen</PresentationFormat>
  <Paragraphs>135</Paragraphs>
  <Slides>24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Calibri Light</vt:lpstr>
      <vt:lpstr>Cambria Math</vt:lpstr>
      <vt:lpstr>Exo 2</vt:lpstr>
      <vt:lpstr>Open Sans</vt:lpstr>
      <vt:lpstr>Open Sans SemiBold</vt:lpstr>
      <vt:lpstr>Office Theme</vt:lpstr>
      <vt:lpstr>Automatic Dose Optimization for Radiotherapy</vt:lpstr>
      <vt:lpstr>Re-inventing cancer treatment with Artificial Intelligence </vt:lpstr>
      <vt:lpstr>PowerPoint Presentation</vt:lpstr>
      <vt:lpstr>PowerPoint Presentation</vt:lpstr>
      <vt:lpstr>PowerPoint Presentation</vt:lpstr>
      <vt:lpstr>PowerPoint Presentation</vt:lpstr>
      <vt:lpstr>MR Box Synthetic CT for MR-guided workflow</vt:lpstr>
      <vt:lpstr>PowerPoint Presentation</vt:lpstr>
      <vt:lpstr>Cancer treatments</vt:lpstr>
      <vt:lpstr>Cancer treatments</vt:lpstr>
      <vt:lpstr>Waves are…</vt:lpstr>
      <vt:lpstr>Targeting the tumor </vt:lpstr>
      <vt:lpstr>Multi-Leaf Collimator</vt:lpstr>
      <vt:lpstr>Dose Spread</vt:lpstr>
      <vt:lpstr>Spreading rays</vt:lpstr>
      <vt:lpstr>Irradiation strategy</vt:lpstr>
      <vt:lpstr>Delivering irradiation</vt:lpstr>
      <vt:lpstr>Delivering discretized dose</vt:lpstr>
      <vt:lpstr>Problem statement</vt:lpstr>
      <vt:lpstr>Mathematical formulation</vt:lpstr>
      <vt:lpstr>Mathematical formulation</vt:lpstr>
      <vt:lpstr>Current Workflow</vt:lpstr>
      <vt:lpstr>Automatization (work in progress)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dose optimization for radiotherapy</dc:title>
  <dc:creator>Paul Dubois</dc:creator>
  <cp:lastModifiedBy>Paul Dubois</cp:lastModifiedBy>
  <cp:revision>32</cp:revision>
  <dcterms:created xsi:type="dcterms:W3CDTF">2023-06-01T11:33:31Z</dcterms:created>
  <dcterms:modified xsi:type="dcterms:W3CDTF">2023-06-01T13:41:01Z</dcterms:modified>
</cp:coreProperties>
</file>